
<file path=[Content_Types].xml><?xml version="1.0" encoding="utf-8"?>
<Types xmlns="http://schemas.openxmlformats.org/package/2006/content-types">
  <Default Extension="png" ContentType="image/png"/>
  <Default Extension="jpeg" ContentType="image/jpe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</p:sldIdLst>
  <p:sldSz cx="12192000" cy="6858000"/>
  <p:notesSz cx="6858000" cy="9144000"/>
  <p:embeddedFontLst>
    <p:embeddedFont>
      <p:font typeface="Source Han Sans"/>
      <p:regular r:id="rId32"/>
    </p:embeddedFont>
    <p:embeddedFont>
      <p:font typeface="Source Han Sans CN Regular"/>
      <p:regular r:id="rId33"/>
    </p:embeddedFont>
    <p:embeddedFont>
      <p:font typeface="OPPOSans H"/>
      <p:regular r:id="rId34"/>
    </p:embeddedFont>
    <p:embeddedFont>
      <p:font typeface="OPPOSans R"/>
      <p:regular r:id="rId35"/>
    </p:embeddedFont>
    <p:embeddedFont>
      <p:font typeface="OPPOSans L"/>
      <p:regular r:id="rId36"/>
    </p:embeddedFont>
    <p:embeddedFont>
      <p:font typeface="Source Han Sans CN Bold"/>
      <p:regular r:id="rId37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slide" Target="slides/slide21.xml"/>
<Relationship Id="rId24" Type="http://schemas.openxmlformats.org/officeDocument/2006/relationships/slide" Target="slides/slide22.xml"/>
<Relationship Id="rId25" Type="http://schemas.openxmlformats.org/officeDocument/2006/relationships/slide" Target="slides/slide23.xml"/>
<Relationship Id="rId26" Type="http://schemas.openxmlformats.org/officeDocument/2006/relationships/slide" Target="slides/slide24.xml"/>
<Relationship Id="rId27" Type="http://schemas.openxmlformats.org/officeDocument/2006/relationships/slide" Target="slides/slide25.xml"/>
<Relationship Id="rId28" Type="http://schemas.openxmlformats.org/officeDocument/2006/relationships/slide" Target="slides/slide26.xml"/>
<Relationship Id="rId29" Type="http://schemas.openxmlformats.org/officeDocument/2006/relationships/slide" Target="slides/slide27.xml"/>
<Relationship Id="rId30" Type="http://schemas.openxmlformats.org/officeDocument/2006/relationships/slide" Target="slides/slide28.xml"/>
<Relationship Id="rId31" Type="http://schemas.openxmlformats.org/officeDocument/2006/relationships/slide" Target="slides/slide29.xml"/>
<Relationship Id="rId32" Type="http://schemas.openxmlformats.org/officeDocument/2006/relationships/font" Target="fonts/font2.fntdata"/>
<Relationship Id="rId33" Type="http://schemas.openxmlformats.org/officeDocument/2006/relationships/font" Target="fonts/font4.fntdata"/>
<Relationship Id="rId34" Type="http://schemas.openxmlformats.org/officeDocument/2006/relationships/font" Target="fonts/font1.fntdata"/>
<Relationship Id="rId35" Type="http://schemas.openxmlformats.org/officeDocument/2006/relationships/font" Target="fonts/font5.fntdata"/>
<Relationship Id="rId36" Type="http://schemas.openxmlformats.org/officeDocument/2006/relationships/font" Target="fonts/font3.fntdata"/>
<Relationship Id="rId37" Type="http://schemas.openxmlformats.org/officeDocument/2006/relationships/font" Target="fonts/font6.fntdata"/>
</Relationships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8.pn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5.jpeg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2.jpeg"/>
</Relationships>
</file>

<file path=ppt/slides/_rels/slide2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Relationship Id="rId3" Type="http://schemas.openxmlformats.org/officeDocument/2006/relationships/image" Target="../media/image13.png"/>
</Relationships>
</file>

<file path=ppt/slides/_rels/slide2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jpeg"/>
</Relationships>
</file>

<file path=ppt/slides/_rels/slide2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jpeg"/>
<Relationship Id="rId3" Type="http://schemas.openxmlformats.org/officeDocument/2006/relationships/image" Target="../media/image2.jpeg"/>
<Relationship Id="rId4" Type="http://schemas.openxmlformats.org/officeDocument/2006/relationships/image" Target="../media/image10.jpeg"/>
</Relationships>
</file>

<file path=ppt/slides/_rels/slide2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2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1.jpe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jpe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2185215" cy="2152332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6564978" flipH="0" flipV="0">
            <a:off x="6775911" y="1018123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45000"/>
                    <a:lumOff val="55000"/>
                  </a:schemeClr>
                </a:gs>
                <a:gs pos="32000">
                  <a:schemeClr val="accent1">
                    <a:lumMod val="5000"/>
                    <a:lumOff val="95000"/>
                    <a:alpha val="0"/>
                  </a:schemeClr>
                </a:gs>
                <a:gs pos="70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5794964" y="5962161"/>
            <a:ext cx="4459713" cy="267764"/>
          </a:xfrm>
          <a:prstGeom prst="parallelogram">
            <a:avLst>
              <a:gd name="adj" fmla="val 69789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0">
            <a:off x="2425529" y="1091038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3069131" y="701538"/>
            <a:ext cx="2468701" cy="314311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42210" y="5412350"/>
            <a:ext cx="2334125" cy="40162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alpha val="3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273694" y="5334073"/>
            <a:ext cx="66224" cy="75719"/>
          </a:xfrm>
          <a:prstGeom prst="triangle">
            <a:avLst>
              <a:gd name="adj" fmla="val 19445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674812" y="5334073"/>
            <a:ext cx="66224" cy="75719"/>
          </a:xfrm>
          <a:prstGeom prst="triangle">
            <a:avLst>
              <a:gd name="adj" fmla="val 19445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0" flipV="0">
            <a:off x="722805" y="5336453"/>
            <a:ext cx="569119" cy="434273"/>
          </a:xfrm>
          <a:prstGeom prst="trapezoid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97863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59708" y="5412349"/>
            <a:ext cx="295312" cy="31989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441790" y="5412350"/>
            <a:ext cx="2334125" cy="40162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alpha val="3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073274" y="5334073"/>
            <a:ext cx="66224" cy="75719"/>
          </a:xfrm>
          <a:prstGeom prst="triangle">
            <a:avLst>
              <a:gd name="adj" fmla="val 19445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1" flipV="0">
            <a:off x="3474392" y="5334073"/>
            <a:ext cx="66224" cy="75719"/>
          </a:xfrm>
          <a:prstGeom prst="triangle">
            <a:avLst>
              <a:gd name="adj" fmla="val 19445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0800000" flipH="0" flipV="0">
            <a:off x="3522385" y="5336453"/>
            <a:ext cx="569119" cy="434273"/>
          </a:xfrm>
          <a:prstGeom prst="trapezoid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97863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1">
            <a:off x="3659288" y="5412349"/>
            <a:ext cx="295312" cy="319892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74812" y="524714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6953680" flipH="0" flipV="0">
            <a:off x="6870857" y="1134250"/>
            <a:ext cx="4040330" cy="3913471"/>
          </a:xfrm>
          <a:prstGeom prst="ellipse">
            <a:avLst/>
          </a:prstGeom>
          <a:noFill/>
          <a:ln w="47625" cap="sq">
            <a:gradFill>
              <a:gsLst>
                <a:gs pos="0">
                  <a:schemeClr val="accent1">
                    <a:lumMod val="45000"/>
                    <a:lumOff val="55000"/>
                  </a:schemeClr>
                </a:gs>
                <a:gs pos="32000">
                  <a:schemeClr val="accent1">
                    <a:lumMod val="5000"/>
                    <a:lumOff val="95000"/>
                    <a:alpha val="0"/>
                  </a:schemeClr>
                </a:gs>
                <a:gs pos="70000">
                  <a:schemeClr val="accent1">
                    <a:lumMod val="45000"/>
                    <a:lumOff val="55000"/>
                    <a:alpha val="4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1">
            <a:off x="662957" y="4533128"/>
            <a:ext cx="3381572" cy="3779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935610" y="4490827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grpSp>
        <p:nvGrpSpPr>
          <p:cNvPr id="28" name=""/>
          <p:cNvGrpSpPr/>
          <p:nvPr/>
        </p:nvGrpSpPr>
        <p:grpSpPr>
          <a:xfrm>
            <a:off x="3586855" y="4577905"/>
            <a:ext cx="288367" cy="288367"/>
            <a:chOff x="3586855" y="4577905"/>
            <a:chExt cx="288367" cy="288367"/>
          </a:xfrm>
        </p:grpSpPr>
        <p:sp>
          <p:nvSpPr>
            <p:cNvPr id="29" name="标题 1"/>
            <p:cNvSpPr txBox="1"/>
            <p:nvPr/>
          </p:nvSpPr>
          <p:spPr>
            <a:xfrm rot="0" flipH="0" flipV="0">
              <a:off x="3586855" y="4577905"/>
              <a:ext cx="288367" cy="288367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5400000" flipH="0" flipV="0">
              <a:off x="3673532" y="4664955"/>
              <a:ext cx="115013" cy="114266"/>
            </a:xfrm>
            <a:custGeom>
              <a:avLst/>
              <a:gdLst>
                <a:gd name="connsiteX0" fmla="*/ 42862 w 1197255"/>
                <a:gd name="connsiteY0" fmla="*/ 0 h 1189482"/>
                <a:gd name="connsiteX1" fmla="*/ 1131094 w 1197255"/>
                <a:gd name="connsiteY1" fmla="*/ 0 h 1189482"/>
                <a:gd name="connsiteX2" fmla="*/ 1173956 w 1197255"/>
                <a:gd name="connsiteY2" fmla="*/ 42862 h 1189482"/>
                <a:gd name="connsiteX3" fmla="*/ 1131094 w 1197255"/>
                <a:gd name="connsiteY3" fmla="*/ 85725 h 1189482"/>
                <a:gd name="connsiteX4" fmla="*/ 154024 w 1197255"/>
                <a:gd name="connsiteY4" fmla="*/ 85725 h 1189482"/>
                <a:gd name="connsiteX5" fmla="*/ 1184720 w 1197255"/>
                <a:gd name="connsiteY5" fmla="*/ 1116330 h 1189482"/>
                <a:gd name="connsiteX6" fmla="*/ 1184682 w 1197255"/>
                <a:gd name="connsiteY6" fmla="*/ 1176946 h 1189482"/>
                <a:gd name="connsiteX7" fmla="*/ 1154431 w 1197255"/>
                <a:gd name="connsiteY7" fmla="*/ 1189482 h 1189482"/>
                <a:gd name="connsiteX8" fmla="*/ 1124141 w 1197255"/>
                <a:gd name="connsiteY8" fmla="*/ 1177004 h 1189482"/>
                <a:gd name="connsiteX9" fmla="*/ 85725 w 1197255"/>
                <a:gd name="connsiteY9" fmla="*/ 138588 h 1189482"/>
                <a:gd name="connsiteX10" fmla="*/ 85725 w 1197255"/>
                <a:gd name="connsiteY10" fmla="*/ 1130999 h 1189482"/>
                <a:gd name="connsiteX11" fmla="*/ 43053 w 1197255"/>
                <a:gd name="connsiteY11" fmla="*/ 1173861 h 1189482"/>
                <a:gd name="connsiteX12" fmla="*/ 42863 w 1197255"/>
                <a:gd name="connsiteY12" fmla="*/ 1173861 h 1189482"/>
                <a:gd name="connsiteX13" fmla="*/ 0 w 1197255"/>
                <a:gd name="connsiteY13" fmla="*/ 1130999 h 1189482"/>
                <a:gd name="connsiteX14" fmla="*/ 0 w 1197255"/>
                <a:gd name="connsiteY14" fmla="*/ 42862 h 1189482"/>
                <a:gd name="connsiteX15" fmla="*/ 42862 w 1197255"/>
                <a:gd name="connsiteY15" fmla="*/ 0 h 1189482"/>
              </a:gdLst>
              <a:rect l="l" t="t" r="r" b="b"/>
              <a:pathLst>
                <a:path w="1197255" h="1189482">
                  <a:moveTo>
                    <a:pt x="42862" y="0"/>
                  </a:moveTo>
                  <a:lnTo>
                    <a:pt x="1131094" y="0"/>
                  </a:lnTo>
                  <a:cubicBezTo>
                    <a:pt x="1154766" y="0"/>
                    <a:pt x="1173956" y="19190"/>
                    <a:pt x="1173956" y="42862"/>
                  </a:cubicBezTo>
                  <a:cubicBezTo>
                    <a:pt x="1173956" y="66535"/>
                    <a:pt x="1154766" y="85725"/>
                    <a:pt x="1131094" y="85725"/>
                  </a:cubicBezTo>
                  <a:lnTo>
                    <a:pt x="154024" y="85725"/>
                  </a:lnTo>
                  <a:lnTo>
                    <a:pt x="1184720" y="1116330"/>
                  </a:lnTo>
                  <a:cubicBezTo>
                    <a:pt x="1201449" y="1133079"/>
                    <a:pt x="1201432" y="1160218"/>
                    <a:pt x="1184682" y="1176946"/>
                  </a:cubicBezTo>
                  <a:cubicBezTo>
                    <a:pt x="1176655" y="1184964"/>
                    <a:pt x="1165776" y="1189472"/>
                    <a:pt x="1154431" y="1189482"/>
                  </a:cubicBezTo>
                  <a:cubicBezTo>
                    <a:pt x="1143080" y="1189497"/>
                    <a:pt x="1132187" y="1185010"/>
                    <a:pt x="1124141" y="1177004"/>
                  </a:cubicBezTo>
                  <a:lnTo>
                    <a:pt x="85725" y="138588"/>
                  </a:lnTo>
                  <a:lnTo>
                    <a:pt x="85725" y="1130999"/>
                  </a:lnTo>
                  <a:cubicBezTo>
                    <a:pt x="85778" y="1154618"/>
                    <a:pt x="66673" y="1173808"/>
                    <a:pt x="43053" y="1173861"/>
                  </a:cubicBezTo>
                  <a:cubicBezTo>
                    <a:pt x="42990" y="1173861"/>
                    <a:pt x="42926" y="1173861"/>
                    <a:pt x="42863" y="1173861"/>
                  </a:cubicBezTo>
                  <a:cubicBezTo>
                    <a:pt x="19190" y="1173861"/>
                    <a:pt x="0" y="1154671"/>
                    <a:pt x="0" y="1130999"/>
                  </a:cubicBezTo>
                  <a:lnTo>
                    <a:pt x="0" y="42862"/>
                  </a:lnTo>
                  <a:cubicBezTo>
                    <a:pt x="0" y="19190"/>
                    <a:pt x="19190" y="0"/>
                    <a:pt x="42862" y="0"/>
                  </a:cubicBezTo>
                  <a:close/>
                </a:path>
              </a:pathLst>
            </a:custGeom>
            <a:solidFill>
              <a:schemeClr val="accent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1" name="标题 1"/>
          <p:cNvSpPr txBox="1"/>
          <p:nvPr/>
        </p:nvSpPr>
        <p:spPr>
          <a:xfrm rot="0" flipH="0" flipV="0">
            <a:off x="607515" y="1441653"/>
            <a:ext cx="5608387" cy="11540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202X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1356166" y="5445822"/>
            <a:ext cx="984287" cy="316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4827464" y="5443789"/>
            <a:ext cx="984196" cy="3205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202X.X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2232859" y="5434774"/>
            <a:ext cx="1005791" cy="3386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0" flipV="0">
            <a:off x="4243201" y="5444805"/>
            <a:ext cx="756233" cy="31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0" flipV="0">
            <a:off x="605832" y="2370870"/>
            <a:ext cx="5822876" cy="206549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3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AI辅助智慧课程建设汇报</a:t>
            </a: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223" t="1678" r="40636" b="51439"/>
          <a:stretch>
            <a:fillRect/>
          </a:stretch>
        </p:blipFill>
        <p:spPr>
          <a:xfrm rot="0" flipH="0" flipV="0">
            <a:off x="8743950" y="1651000"/>
            <a:ext cx="2774950" cy="3962400"/>
          </a:xfrm>
          <a:custGeom>
            <a:avLst/>
            <a:gdLst/>
            <a:rect l="l" t="t" r="r" b="b"/>
            <a:pathLst>
              <a:path w="2774950" h="3962400">
                <a:moveTo>
                  <a:pt x="0" y="0"/>
                </a:moveTo>
                <a:lnTo>
                  <a:pt x="2774950" y="0"/>
                </a:lnTo>
                <a:lnTo>
                  <a:pt x="2774950" y="3962400"/>
                </a:lnTo>
                <a:lnTo>
                  <a:pt x="0" y="39624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772597" y="3207858"/>
            <a:ext cx="547321" cy="46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398" y="1651000"/>
            <a:ext cx="7524321" cy="12615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设计开发阶段关键成果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1" y="3207858"/>
            <a:ext cx="108000" cy="46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17597" y="3279859"/>
            <a:ext cx="457321" cy="32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524719" y="3207858"/>
            <a:ext cx="666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实施应用阶段推广情况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72597" y="4473978"/>
            <a:ext cx="547321" cy="46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60401" y="4473978"/>
            <a:ext cx="108000" cy="46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17597" y="4545978"/>
            <a:ext cx="457321" cy="32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524719" y="4473978"/>
            <a:ext cx="666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评估优化阶段数据分析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需求分析与规划阶段工作总结</a:t>
            </a: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第五部分：保障措施落实情况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00674" y="1408835"/>
            <a:ext cx="5424657" cy="4669384"/>
          </a:xfrm>
          <a:prstGeom prst="roundRect">
            <a:avLst>
              <a:gd name="adj" fmla="val 4240"/>
            </a:avLst>
          </a:prstGeom>
          <a:solidFill>
            <a:schemeClr val="accent1">
              <a:lumMod val="75000"/>
            </a:schemeClr>
          </a:solidFill>
          <a:ln w="16519" cap="sq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44793" y="1464716"/>
            <a:ext cx="5426231" cy="4669384"/>
          </a:xfrm>
          <a:prstGeom prst="roundRect">
            <a:avLst>
              <a:gd name="adj" fmla="val 4240"/>
            </a:avLst>
          </a:prstGeom>
          <a:solidFill>
            <a:schemeClr val="bg1"/>
          </a:solidFill>
          <a:ln w="9525" cap="sq">
            <a:solidFill>
              <a:schemeClr val="accent1"/>
            </a:solidFill>
            <a:miter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97668" y="1527527"/>
            <a:ext cx="5163230" cy="5326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技术保障措施执行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97670" y="2061968"/>
            <a:ext cx="5163230" cy="40162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制度保障建设成果</a:t>
            </a:r>
            <a:endParaRPr kumimoji="1" lang="zh-CN" altLang="en-US"/>
          </a:p>
        </p:txBody>
      </p:sp>
      <p:pic>
        <p:nvPicPr>
          <p:cNvPr id="7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519031" y="1215483"/>
            <a:ext cx="5451519" cy="4778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7023" t="16387" r="10460" b="16291"/>
          <a:stretch>
            <a:fillRect/>
          </a:stretch>
        </p:blipFill>
        <p:spPr>
          <a:xfrm rot="0" flipH="0" flipV="0">
            <a:off x="7089960" y="1739590"/>
            <a:ext cx="4282068" cy="2650242"/>
          </a:xfrm>
          <a:custGeom>
            <a:avLst/>
            <a:gdLst>
              <a:gd name="connsiteX0" fmla="*/ 0 w 4373135"/>
              <a:gd name="connsiteY0" fmla="*/ 0 h 2921497"/>
              <a:gd name="connsiteX1" fmla="*/ 4373135 w 4373135"/>
              <a:gd name="connsiteY1" fmla="*/ 0 h 2921497"/>
              <a:gd name="connsiteX2" fmla="*/ 4373135 w 4373135"/>
              <a:gd name="connsiteY2" fmla="*/ 2921497 h 2921497"/>
              <a:gd name="connsiteX3" fmla="*/ 0 w 4373135"/>
              <a:gd name="connsiteY3" fmla="*/ 2921497 h 2921497"/>
            </a:gdLst>
            <a:rect l="l" t="t" r="r" b="b"/>
            <a:pathLst>
              <a:path w="4373135" h="2921497">
                <a:moveTo>
                  <a:pt x="0" y="0"/>
                </a:moveTo>
                <a:lnTo>
                  <a:pt x="4373135" y="0"/>
                </a:lnTo>
                <a:lnTo>
                  <a:pt x="4373135" y="2921497"/>
                </a:lnTo>
                <a:lnTo>
                  <a:pt x="0" y="292149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组织保障实施情况</a:t>
            </a: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第六部分：建设成效与案例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577560" y="2838759"/>
            <a:ext cx="3732560" cy="2976613"/>
          </a:xfrm>
          <a:prstGeom prst="round2DiagRect">
            <a:avLst>
              <a:gd name="adj1" fmla="val 24200"/>
              <a:gd name="adj2" fmla="val 0"/>
            </a:avLst>
          </a:prstGeom>
          <a:solidFill>
            <a:schemeClr val="tx1">
              <a:lumMod val="25000"/>
              <a:lumOff val="75000"/>
              <a:alpha val="20000"/>
            </a:schemeClr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015678" y="3020445"/>
            <a:ext cx="856325" cy="7694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837289" y="3835400"/>
            <a:ext cx="3213103" cy="173990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教师教学能力提升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81881" y="2821174"/>
            <a:ext cx="3732560" cy="2976613"/>
          </a:xfrm>
          <a:prstGeom prst="round2DiagRect">
            <a:avLst>
              <a:gd name="adj1" fmla="val 24200"/>
              <a:gd name="adj2" fmla="val 0"/>
            </a:avLst>
          </a:prstGeom>
          <a:solidFill>
            <a:schemeClr val="accent1">
              <a:alpha val="10000"/>
            </a:schemeClr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272710" y="3002860"/>
            <a:ext cx="950902" cy="7694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141610" y="3835400"/>
            <a:ext cx="3213103" cy="17399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典型应用案例分享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896675" y="3976087"/>
            <a:ext cx="398650" cy="398650"/>
          </a:xfrm>
          <a:prstGeom prst="chevron">
            <a:avLst/>
          </a:prstGeom>
          <a:solidFill>
            <a:schemeClr val="tx1">
              <a:lumMod val="25000"/>
              <a:lumOff val="75000"/>
              <a:alpha val="80000"/>
            </a:schemeClr>
          </a:solidFill>
          <a:ln w="6055" cap="flat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574800" y="1121133"/>
            <a:ext cx="9042400" cy="13339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学生学习体验改善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教学效果提升数据</a:t>
            </a: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07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第七部分：问题与展望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106311" y="2908300"/>
            <a:ext cx="4746978" cy="1737747"/>
          </a:xfrm>
          <a:prstGeom prst="wedgeRectCallout">
            <a:avLst>
              <a:gd name="adj1" fmla="val -37592"/>
              <a:gd name="adj2" fmla="val 59608"/>
            </a:avLst>
          </a:prstGeom>
          <a:solidFill>
            <a:srgbClr val="F2F2F2">
              <a:alpha val="100000"/>
            </a:srgbClr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269192" y="3086100"/>
            <a:ext cx="4421216" cy="1396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下一阶段建设规划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269192" y="4919604"/>
            <a:ext cx="631851" cy="631851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413362" y="5073646"/>
            <a:ext cx="343511" cy="323767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338711" y="2910314"/>
            <a:ext cx="4746978" cy="1700379"/>
          </a:xfrm>
          <a:prstGeom prst="wedgeRectCallout">
            <a:avLst>
              <a:gd name="adj1" fmla="val -37775"/>
              <a:gd name="adj2" fmla="val 60195"/>
            </a:avLst>
          </a:prstGeom>
          <a:solidFill>
            <a:schemeClr val="accent1"/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501592" y="3086100"/>
            <a:ext cx="4421216" cy="1397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未来发展与创新方向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435173" y="4919604"/>
            <a:ext cx="631851" cy="63185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561854" y="5060465"/>
            <a:ext cx="378490" cy="350129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04900" y="1387833"/>
            <a:ext cx="9982200" cy="12069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经验总结与反思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建设过程中的挑战与解决方案</a:t>
            </a:r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08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第八部分：互动交流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337723" y="2120469"/>
            <a:ext cx="606625" cy="606625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336134" y="2815794"/>
            <a:ext cx="7507031" cy="68725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建议收集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336135" y="3608955"/>
            <a:ext cx="7507031" cy="15349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合作机会探讨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问题解答</a:t>
            </a:r>
            <a:endParaRPr kumimoji="1" lang="zh-CN" altLang="en-US"/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09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第九部分：AI工具应用展示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5495482"/>
            <a:ext cx="13522712" cy="31547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000000">
                    <a:alpha val="5000"/>
                  </a:srgbClr>
                </a:solidFill>
                <a:latin typeface="OPPOSans H"/>
                <a:ea typeface="OPPOSans H"/>
                <a:cs typeface="OPPOSans H"/>
              </a:rPr>
              <a:t>CONTNETS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25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27957" y="429986"/>
            <a:ext cx="11136086" cy="5998028"/>
          </a:xfrm>
          <a:prstGeom prst="roundRect">
            <a:avLst>
              <a:gd name="adj" fmla="val 5025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dist="0" blurRad="317500" dir="0" sx="102000" sy="102000" kx="0" ky="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0" flipV="0">
            <a:off x="7554779" y="0"/>
            <a:ext cx="3156748" cy="6858000"/>
          </a:xfrm>
          <a:custGeom>
            <a:avLst/>
            <a:gdLst>
              <a:gd name="connsiteX0" fmla="*/ 0 w 3156748"/>
              <a:gd name="connsiteY0" fmla="*/ 0 h 6858000"/>
              <a:gd name="connsiteX1" fmla="*/ 1430767 w 3156748"/>
              <a:gd name="connsiteY1" fmla="*/ 0 h 6858000"/>
              <a:gd name="connsiteX2" fmla="*/ 1454338 w 3156748"/>
              <a:gd name="connsiteY2" fmla="*/ 45013 h 6858000"/>
              <a:gd name="connsiteX3" fmla="*/ 1578374 w 3156748"/>
              <a:gd name="connsiteY3" fmla="*/ 610213 h 6858000"/>
              <a:gd name="connsiteX4" fmla="*/ 1578374 w 3156748"/>
              <a:gd name="connsiteY4" fmla="*/ 711807 h 6858000"/>
              <a:gd name="connsiteX5" fmla="*/ 3156748 w 3156748"/>
              <a:gd name="connsiteY5" fmla="*/ 2163848 h 6858000"/>
              <a:gd name="connsiteX6" fmla="*/ 1578374 w 3156748"/>
              <a:gd name="connsiteY6" fmla="*/ 3615889 h 6858000"/>
              <a:gd name="connsiteX7" fmla="*/ 1578374 w 3156748"/>
              <a:gd name="connsiteY7" fmla="*/ 5558359 h 6858000"/>
              <a:gd name="connsiteX8" fmla="*/ 752347 w 3156748"/>
              <a:gd name="connsiteY8" fmla="*/ 6835147 h 6858000"/>
              <a:gd name="connsiteX9" fmla="*/ 700779 w 3156748"/>
              <a:gd name="connsiteY9" fmla="*/ 6858000 h 6858000"/>
              <a:gd name="connsiteX10" fmla="*/ 0 w 3156748"/>
              <a:gd name="connsiteY10" fmla="*/ 6858000 h 6858000"/>
            </a:gdLst>
            <a:rect l="l" t="t" r="r" b="b"/>
            <a:pathLst>
              <a:path w="3156748" h="6858000">
                <a:moveTo>
                  <a:pt x="0" y="0"/>
                </a:moveTo>
                <a:lnTo>
                  <a:pt x="1430767" y="0"/>
                </a:lnTo>
                <a:lnTo>
                  <a:pt x="1454338" y="45013"/>
                </a:lnTo>
                <a:cubicBezTo>
                  <a:pt x="1534208" y="218733"/>
                  <a:pt x="1578374" y="409728"/>
                  <a:pt x="1578374" y="610213"/>
                </a:cubicBezTo>
                <a:lnTo>
                  <a:pt x="1578374" y="711807"/>
                </a:lnTo>
                <a:cubicBezTo>
                  <a:pt x="1578374" y="1513747"/>
                  <a:pt x="2285036" y="2163848"/>
                  <a:pt x="3156748" y="2163848"/>
                </a:cubicBezTo>
                <a:cubicBezTo>
                  <a:pt x="2285036" y="2163848"/>
                  <a:pt x="1578374" y="2813949"/>
                  <a:pt x="1578374" y="3615889"/>
                </a:cubicBezTo>
                <a:lnTo>
                  <a:pt x="1578374" y="5558359"/>
                </a:lnTo>
                <a:cubicBezTo>
                  <a:pt x="1578374" y="6109693"/>
                  <a:pt x="1244366" y="6589259"/>
                  <a:pt x="752347" y="6835147"/>
                </a:cubicBezTo>
                <a:lnTo>
                  <a:pt x="70077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139700" blurRad="152400" dir="5400000" sx="97000" sy="97000" kx="0" ky="0" algn="t" rotWithShape="0">
              <a:srgbClr val="000000">
                <a:alpha val="24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800000" flipH="0" flipV="0">
            <a:off x="8091823" y="0"/>
            <a:ext cx="4100177" cy="6858000"/>
          </a:xfrm>
          <a:custGeom>
            <a:avLst/>
            <a:gdLst>
              <a:gd name="connsiteX0" fmla="*/ 0 w 4100177"/>
              <a:gd name="connsiteY0" fmla="*/ 0 h 6858000"/>
              <a:gd name="connsiteX1" fmla="*/ 1886857 w 4100177"/>
              <a:gd name="connsiteY1" fmla="*/ 0 h 6858000"/>
              <a:gd name="connsiteX2" fmla="*/ 2789700 w 4100177"/>
              <a:gd name="connsiteY2" fmla="*/ 0 h 6858000"/>
              <a:gd name="connsiteX3" fmla="*/ 2804517 w 4100177"/>
              <a:gd name="connsiteY3" fmla="*/ 18025 h 6858000"/>
              <a:gd name="connsiteX4" fmla="*/ 2993517 w 4100177"/>
              <a:gd name="connsiteY4" fmla="*/ 639083 h 6858000"/>
              <a:gd name="connsiteX5" fmla="*/ 2993517 w 4100177"/>
              <a:gd name="connsiteY5" fmla="*/ 1066813 h 6858000"/>
              <a:gd name="connsiteX6" fmla="*/ 4100177 w 4100177"/>
              <a:gd name="connsiteY6" fmla="*/ 2177611 h 6858000"/>
              <a:gd name="connsiteX7" fmla="*/ 2993517 w 4100177"/>
              <a:gd name="connsiteY7" fmla="*/ 3288410 h 6858000"/>
              <a:gd name="connsiteX8" fmla="*/ 2993517 w 4100177"/>
              <a:gd name="connsiteY8" fmla="*/ 5979430 h 6858000"/>
              <a:gd name="connsiteX9" fmla="*/ 2590796 w 4100177"/>
              <a:gd name="connsiteY9" fmla="*/ 6836576 h 6858000"/>
              <a:gd name="connsiteX10" fmla="*/ 2562252 w 4100177"/>
              <a:gd name="connsiteY10" fmla="*/ 6858000 h 6858000"/>
              <a:gd name="connsiteX11" fmla="*/ 1886857 w 4100177"/>
              <a:gd name="connsiteY11" fmla="*/ 6858000 h 6858000"/>
              <a:gd name="connsiteX12" fmla="*/ 0 w 4100177"/>
              <a:gd name="connsiteY12" fmla="*/ 6858000 h 6858000"/>
            </a:gdLst>
            <a:rect l="l" t="t" r="r" b="b"/>
            <a:pathLst>
              <a:path w="4100177" h="6858000">
                <a:moveTo>
                  <a:pt x="0" y="0"/>
                </a:moveTo>
                <a:lnTo>
                  <a:pt x="1886857" y="0"/>
                </a:lnTo>
                <a:lnTo>
                  <a:pt x="2789700" y="0"/>
                </a:lnTo>
                <a:lnTo>
                  <a:pt x="2804517" y="18025"/>
                </a:lnTo>
                <a:cubicBezTo>
                  <a:pt x="2923842" y="195310"/>
                  <a:pt x="2993517" y="409029"/>
                  <a:pt x="2993517" y="639083"/>
                </a:cubicBezTo>
                <a:lnTo>
                  <a:pt x="2993517" y="1066813"/>
                </a:lnTo>
                <a:cubicBezTo>
                  <a:pt x="2993517" y="1680290"/>
                  <a:pt x="3488986" y="2177611"/>
                  <a:pt x="4100177" y="2177611"/>
                </a:cubicBezTo>
                <a:cubicBezTo>
                  <a:pt x="3488986" y="2177611"/>
                  <a:pt x="2993517" y="2674932"/>
                  <a:pt x="2993517" y="3288410"/>
                </a:cubicBezTo>
                <a:lnTo>
                  <a:pt x="2993517" y="5979430"/>
                </a:lnTo>
                <a:cubicBezTo>
                  <a:pt x="2993517" y="6324511"/>
                  <a:pt x="2836748" y="6632839"/>
                  <a:pt x="2590796" y="6836576"/>
                </a:cubicBezTo>
                <a:lnTo>
                  <a:pt x="2562252" y="6858000"/>
                </a:lnTo>
                <a:lnTo>
                  <a:pt x="188685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100000"/>
            </a:schemeClr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411846" y="5090052"/>
            <a:ext cx="5194202" cy="5847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595959">
                    <a:alpha val="50000"/>
                  </a:srgbClr>
                </a:solidFill>
                <a:latin typeface="OPPOSans R"/>
                <a:ea typeface="OPPOSans R"/>
                <a:cs typeface="OPPOSans R"/>
              </a:rPr>
              <a:t>contents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30299" y="4828891"/>
            <a:ext cx="2572036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428923" y="909999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第一部分：项目概述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35288" y="1040356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07667" y="1070466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178568" y="909999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第二部分：智慧课程建设内容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684933" y="1040356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657312" y="1070466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928213" y="909999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第三部分：建设方法与过程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434578" y="1040356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406957" y="1070466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428923" y="1817308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第四部分：项目实施阶段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35288" y="1937920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07667" y="1950938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178568" y="1817308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第五部分：保障措施落实情况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3684933" y="1937920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657312" y="1950938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928213" y="1817308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第六部分：建设成效与案例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434578" y="1937920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406957" y="1950938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1428923" y="2724617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第七部分：问题与展望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935288" y="2854974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907667" y="2885084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07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4178568" y="2724617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第八部分：互动交流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684933" y="2854974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3657312" y="2885084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08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6928213" y="2724617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第九部分：AI工具应用展示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0" flipV="0">
            <a:off x="6434578" y="2854974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0" flipV="0">
            <a:off x="6406957" y="2885084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09</a:t>
            </a: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0" flipH="0" flipV="0">
            <a:off x="1428923" y="3631926"/>
            <a:ext cx="2048704" cy="750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第十部分：AI辅助课件制作指南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rot="0" flipH="0" flipV="0">
            <a:off x="935288" y="3762283"/>
            <a:ext cx="489632" cy="48963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0" flipH="0" flipV="0">
            <a:off x="907667" y="3792393"/>
            <a:ext cx="544874" cy="4294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10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0" flipH="0" flipV="0">
            <a:off x="935288" y="4701540"/>
            <a:ext cx="6158932" cy="18000"/>
          </a:xfrm>
          <a:prstGeom prst="flowChartProcess">
            <a:avLst/>
          </a:prstGeom>
          <a:solidFill>
            <a:schemeClr val="tx1">
              <a:lumMod val="65000"/>
              <a:lumOff val="35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011561" y="1312279"/>
            <a:ext cx="7520039" cy="11367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GPT模型在课程内容创作中的应用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 flipH="0" flipV="0">
            <a:off x="632944" y="3101963"/>
            <a:ext cx="1138332" cy="985837"/>
          </a:xfrm>
          <a:custGeom>
            <a:avLst/>
            <a:gdLst>
              <a:gd name="connsiteX0" fmla="*/ 853726 w 1138332"/>
              <a:gd name="connsiteY0" fmla="*/ 0 h 985837"/>
              <a:gd name="connsiteX1" fmla="*/ 284512 w 1138332"/>
              <a:gd name="connsiteY1" fmla="*/ 0 h 985837"/>
              <a:gd name="connsiteX2" fmla="*/ 0 w 1138332"/>
              <a:gd name="connsiteY2" fmla="*/ 492919 h 985837"/>
              <a:gd name="connsiteX3" fmla="*/ 284512 w 1138332"/>
              <a:gd name="connsiteY3" fmla="*/ 985838 h 985837"/>
              <a:gd name="connsiteX4" fmla="*/ 853726 w 1138332"/>
              <a:gd name="connsiteY4" fmla="*/ 985838 h 985837"/>
              <a:gd name="connsiteX5" fmla="*/ 1138333 w 1138332"/>
              <a:gd name="connsiteY5" fmla="*/ 492919 h 985837"/>
              <a:gd name="connsiteX6" fmla="*/ 853726 w 1138332"/>
              <a:gd name="connsiteY6" fmla="*/ 0 h 985837"/>
            </a:gdLst>
            <a:rect l="l" t="t" r="r" b="b"/>
            <a:pathLst>
              <a:path w="1138332" h="985837">
                <a:moveTo>
                  <a:pt x="853726" y="0"/>
                </a:moveTo>
                <a:lnTo>
                  <a:pt x="284512" y="0"/>
                </a:lnTo>
                <a:lnTo>
                  <a:pt x="0" y="492919"/>
                </a:lnTo>
                <a:lnTo>
                  <a:pt x="284512" y="985838"/>
                </a:lnTo>
                <a:lnTo>
                  <a:pt x="853726" y="985838"/>
                </a:lnTo>
                <a:lnTo>
                  <a:pt x="1138333" y="492919"/>
                </a:lnTo>
                <a:lnTo>
                  <a:pt x="853726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2438" y="4473386"/>
            <a:ext cx="2921979" cy="14176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AI生成式图表与教学插图展示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42187" y="3349897"/>
            <a:ext cx="519846" cy="489968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 flipH="0" flipV="0">
            <a:off x="8594265" y="3101963"/>
            <a:ext cx="1138427" cy="985837"/>
          </a:xfrm>
          <a:custGeom>
            <a:avLst/>
            <a:gdLst>
              <a:gd name="connsiteX0" fmla="*/ 853821 w 1138427"/>
              <a:gd name="connsiteY0" fmla="*/ 0 h 985837"/>
              <a:gd name="connsiteX1" fmla="*/ 284607 w 1138427"/>
              <a:gd name="connsiteY1" fmla="*/ 0 h 985837"/>
              <a:gd name="connsiteX2" fmla="*/ 0 w 1138427"/>
              <a:gd name="connsiteY2" fmla="*/ 492919 h 985837"/>
              <a:gd name="connsiteX3" fmla="*/ 284607 w 1138427"/>
              <a:gd name="connsiteY3" fmla="*/ 985838 h 985837"/>
              <a:gd name="connsiteX4" fmla="*/ 853821 w 1138427"/>
              <a:gd name="connsiteY4" fmla="*/ 985838 h 985837"/>
              <a:gd name="connsiteX5" fmla="*/ 1138428 w 1138427"/>
              <a:gd name="connsiteY5" fmla="*/ 492919 h 985837"/>
              <a:gd name="connsiteX6" fmla="*/ 853821 w 1138427"/>
              <a:gd name="connsiteY6" fmla="*/ 0 h 985837"/>
            </a:gdLst>
            <a:rect l="l" t="t" r="r" b="b"/>
            <a:pathLst>
              <a:path w="1138427" h="985837">
                <a:moveTo>
                  <a:pt x="853821" y="0"/>
                </a:moveTo>
                <a:lnTo>
                  <a:pt x="284607" y="0"/>
                </a:lnTo>
                <a:lnTo>
                  <a:pt x="0" y="492919"/>
                </a:lnTo>
                <a:lnTo>
                  <a:pt x="284607" y="985838"/>
                </a:lnTo>
                <a:lnTo>
                  <a:pt x="853821" y="985838"/>
                </a:lnTo>
                <a:lnTo>
                  <a:pt x="1138428" y="492919"/>
                </a:lnTo>
                <a:lnTo>
                  <a:pt x="853821" y="0"/>
                </a:lnTo>
                <a:close/>
              </a:path>
            </a:pathLst>
          </a:custGeom>
          <a:solidFill>
            <a:schemeClr val="accent1"/>
          </a:solidFill>
          <a:ln w="1039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609620" y="4473385"/>
            <a:ext cx="2921979" cy="14176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多语言内容翻译与本地化应用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935881" y="3334958"/>
            <a:ext cx="455194" cy="51984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0" flipV="0">
            <a:off x="4593938" y="3101963"/>
            <a:ext cx="1138427" cy="985837"/>
          </a:xfrm>
          <a:custGeom>
            <a:avLst/>
            <a:gdLst>
              <a:gd name="connsiteX0" fmla="*/ 853821 w 1138427"/>
              <a:gd name="connsiteY0" fmla="*/ 0 h 985837"/>
              <a:gd name="connsiteX1" fmla="*/ 284607 w 1138427"/>
              <a:gd name="connsiteY1" fmla="*/ 0 h 985837"/>
              <a:gd name="connsiteX2" fmla="*/ 0 w 1138427"/>
              <a:gd name="connsiteY2" fmla="*/ 492919 h 985837"/>
              <a:gd name="connsiteX3" fmla="*/ 284607 w 1138427"/>
              <a:gd name="connsiteY3" fmla="*/ 985838 h 985837"/>
              <a:gd name="connsiteX4" fmla="*/ 853821 w 1138427"/>
              <a:gd name="connsiteY4" fmla="*/ 985838 h 985837"/>
              <a:gd name="connsiteX5" fmla="*/ 1138428 w 1138427"/>
              <a:gd name="connsiteY5" fmla="*/ 492919 h 985837"/>
              <a:gd name="connsiteX6" fmla="*/ 853821 w 1138427"/>
              <a:gd name="connsiteY6" fmla="*/ 0 h 985837"/>
            </a:gdLst>
            <a:rect l="l" t="t" r="r" b="b"/>
            <a:pathLst>
              <a:path w="1138427" h="985837">
                <a:moveTo>
                  <a:pt x="853821" y="0"/>
                </a:moveTo>
                <a:lnTo>
                  <a:pt x="284607" y="0"/>
                </a:lnTo>
                <a:lnTo>
                  <a:pt x="0" y="492919"/>
                </a:lnTo>
                <a:lnTo>
                  <a:pt x="284607" y="985838"/>
                </a:lnTo>
                <a:lnTo>
                  <a:pt x="853821" y="985838"/>
                </a:lnTo>
                <a:lnTo>
                  <a:pt x="1138428" y="492919"/>
                </a:lnTo>
                <a:lnTo>
                  <a:pt x="853821" y="0"/>
                </a:lnTo>
                <a:close/>
              </a:path>
            </a:pathLst>
          </a:custGeom>
          <a:solidFill>
            <a:schemeClr val="accent2"/>
          </a:solidFill>
          <a:ln w="1039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636029" y="4473385"/>
            <a:ext cx="2921979" cy="14176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自动化教案与教学设计工具演示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903228" y="3359231"/>
            <a:ext cx="519846" cy="47130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561" t="16453" r="1211" b="24791"/>
          <a:stretch>
            <a:fillRect/>
          </a:stretch>
        </p:blipFill>
        <p:spPr>
          <a:xfrm rot="0" flipH="0" flipV="0">
            <a:off x="660400" y="1312279"/>
            <a:ext cx="3152058" cy="1260824"/>
          </a:xfrm>
          <a:custGeom>
            <a:avLst/>
            <a:gdLst/>
            <a:rect l="l" t="t" r="r" b="b"/>
            <a:pathLst>
              <a:path w="3152058" h="1260824">
                <a:moveTo>
                  <a:pt x="0" y="0"/>
                </a:moveTo>
                <a:lnTo>
                  <a:pt x="3152058" y="0"/>
                </a:lnTo>
                <a:lnTo>
                  <a:pt x="3152058" y="1260824"/>
                </a:lnTo>
                <a:lnTo>
                  <a:pt x="0" y="126082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0" flipH="1" flipV="0">
            <a:off x="3751830" y="2506873"/>
            <a:ext cx="8969202" cy="128397"/>
          </a:xfrm>
          <a:custGeom>
            <a:avLst/>
            <a:gdLst>
              <a:gd name="connsiteX0" fmla="*/ 8913671 w 8969202"/>
              <a:gd name="connsiteY0" fmla="*/ 0 h 128397"/>
              <a:gd name="connsiteX1" fmla="*/ 8858044 w 8969202"/>
              <a:gd name="connsiteY1" fmla="*/ 32099 h 128397"/>
              <a:gd name="connsiteX2" fmla="*/ 8858044 w 8969202"/>
              <a:gd name="connsiteY2" fmla="*/ 59436 h 128397"/>
              <a:gd name="connsiteX3" fmla="*/ 6449133 w 8969202"/>
              <a:gd name="connsiteY3" fmla="*/ 59436 h 128397"/>
              <a:gd name="connsiteX4" fmla="*/ 4880120 w 8969202"/>
              <a:gd name="connsiteY4" fmla="*/ 59436 h 128397"/>
              <a:gd name="connsiteX5" fmla="*/ 4009073 w 8969202"/>
              <a:gd name="connsiteY5" fmla="*/ 59436 h 128397"/>
              <a:gd name="connsiteX6" fmla="*/ 2440060 w 8969202"/>
              <a:gd name="connsiteY6" fmla="*/ 59436 h 128397"/>
              <a:gd name="connsiteX7" fmla="*/ 0 w 8969202"/>
              <a:gd name="connsiteY7" fmla="*/ 59436 h 128397"/>
              <a:gd name="connsiteX8" fmla="*/ 0 w 8969202"/>
              <a:gd name="connsiteY8" fmla="*/ 68961 h 128397"/>
              <a:gd name="connsiteX9" fmla="*/ 2440060 w 8969202"/>
              <a:gd name="connsiteY9" fmla="*/ 68961 h 128397"/>
              <a:gd name="connsiteX10" fmla="*/ 4009073 w 8969202"/>
              <a:gd name="connsiteY10" fmla="*/ 68961 h 128397"/>
              <a:gd name="connsiteX11" fmla="*/ 4880120 w 8969202"/>
              <a:gd name="connsiteY11" fmla="*/ 68961 h 128397"/>
              <a:gd name="connsiteX12" fmla="*/ 6449133 w 8969202"/>
              <a:gd name="connsiteY12" fmla="*/ 68961 h 128397"/>
              <a:gd name="connsiteX13" fmla="*/ 8858044 w 8969202"/>
              <a:gd name="connsiteY13" fmla="*/ 68961 h 128397"/>
              <a:gd name="connsiteX14" fmla="*/ 8858044 w 8969202"/>
              <a:gd name="connsiteY14" fmla="*/ 96298 h 128397"/>
              <a:gd name="connsiteX15" fmla="*/ 8913671 w 8969202"/>
              <a:gd name="connsiteY15" fmla="*/ 128397 h 128397"/>
              <a:gd name="connsiteX16" fmla="*/ 8969202 w 8969202"/>
              <a:gd name="connsiteY16" fmla="*/ 96298 h 128397"/>
              <a:gd name="connsiteX17" fmla="*/ 8969202 w 8969202"/>
              <a:gd name="connsiteY17" fmla="*/ 32099 h 128397"/>
            </a:gdLst>
            <a:rect l="l" t="t" r="r" b="b"/>
            <a:pathLst>
              <a:path w="8969202" h="128397">
                <a:moveTo>
                  <a:pt x="8913671" y="0"/>
                </a:moveTo>
                <a:lnTo>
                  <a:pt x="8858044" y="32099"/>
                </a:lnTo>
                <a:lnTo>
                  <a:pt x="8858044" y="59436"/>
                </a:lnTo>
                <a:lnTo>
                  <a:pt x="6449133" y="59436"/>
                </a:lnTo>
                <a:lnTo>
                  <a:pt x="4880120" y="59436"/>
                </a:lnTo>
                <a:lnTo>
                  <a:pt x="4009073" y="59436"/>
                </a:lnTo>
                <a:lnTo>
                  <a:pt x="2440060" y="59436"/>
                </a:lnTo>
                <a:lnTo>
                  <a:pt x="0" y="59436"/>
                </a:lnTo>
                <a:lnTo>
                  <a:pt x="0" y="68961"/>
                </a:lnTo>
                <a:lnTo>
                  <a:pt x="2440060" y="68961"/>
                </a:lnTo>
                <a:lnTo>
                  <a:pt x="4009073" y="68961"/>
                </a:lnTo>
                <a:lnTo>
                  <a:pt x="4880120" y="68961"/>
                </a:lnTo>
                <a:lnTo>
                  <a:pt x="6449133" y="68961"/>
                </a:lnTo>
                <a:lnTo>
                  <a:pt x="8858044" y="68961"/>
                </a:lnTo>
                <a:lnTo>
                  <a:pt x="8858044" y="96298"/>
                </a:lnTo>
                <a:lnTo>
                  <a:pt x="8913671" y="128397"/>
                </a:lnTo>
                <a:lnTo>
                  <a:pt x="8969202" y="96298"/>
                </a:lnTo>
                <a:lnTo>
                  <a:pt x="8969202" y="32099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AI辅助教学内容生成</a:t>
            </a:r>
            <a:endParaRPr kumimoji="1" lang="zh-CN" altLang="en-US"/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5613" t="0" r="36449" b="0"/>
          <a:stretch>
            <a:fillRect/>
          </a:stretch>
        </p:blipFill>
        <p:spPr>
          <a:xfrm rot="0" flipH="0" flipV="0">
            <a:off x="660399" y="1607324"/>
            <a:ext cx="1368000" cy="1368000"/>
          </a:xfrm>
          <a:custGeom>
            <a:avLst/>
            <a:gdLst/>
            <a:rect l="l" t="t" r="r" b="b"/>
            <a:pathLst>
              <a:path w="1368000" h="1368000"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2305633" y="1607323"/>
            <a:ext cx="5232203" cy="1367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4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智能作业评阅系统展示</a:t>
            </a:r>
            <a:endParaRPr kumimoji="1" lang="zh-CN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7466" r="0" b="7466"/>
          <a:stretch>
            <a:fillRect/>
          </a:stretch>
        </p:blipFill>
        <p:spPr>
          <a:xfrm rot="0" flipH="0" flipV="0">
            <a:off x="7846898" y="1796200"/>
            <a:ext cx="3672002" cy="3672000"/>
          </a:xfrm>
          <a:custGeom>
            <a:avLst/>
            <a:gdLst/>
            <a:rect l="l" t="t" r="r" b="b"/>
            <a:pathLst>
              <a:path w="3672002" h="3672000">
                <a:moveTo>
                  <a:pt x="0" y="1836000"/>
                </a:moveTo>
                <a:cubicBezTo>
                  <a:pt x="0" y="822005"/>
                  <a:pt x="822006" y="0"/>
                  <a:pt x="1836001" y="0"/>
                </a:cubicBezTo>
                <a:cubicBezTo>
                  <a:pt x="2849996" y="0"/>
                  <a:pt x="3672002" y="822005"/>
                  <a:pt x="3672002" y="1836000"/>
                </a:cubicBezTo>
                <a:cubicBezTo>
                  <a:pt x="3672002" y="2849995"/>
                  <a:pt x="2849996" y="3672000"/>
                  <a:pt x="1836001" y="3672000"/>
                </a:cubicBezTo>
                <a:cubicBezTo>
                  <a:pt x="822006" y="3672000"/>
                  <a:pt x="0" y="2849995"/>
                  <a:pt x="0" y="183600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0" flipH="0" flipV="0">
            <a:off x="657333" y="3317076"/>
            <a:ext cx="2340000" cy="2340000"/>
          </a:xfrm>
          <a:prstGeom prst="roundRect">
            <a:avLst>
              <a:gd name="adj" fmla="val 6682"/>
            </a:avLst>
          </a:prstGeom>
          <a:solidFill>
            <a:schemeClr val="bg1"/>
          </a:solidFill>
          <a:ln w="3175" cap="sq">
            <a:noFill/>
          </a:ln>
          <a:effectLst>
            <a:outerShdw dist="0" blurRad="254000" dir="0" sx="100000" sy="100000" kx="0" ky="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37333" y="3503407"/>
            <a:ext cx="1981200" cy="228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37333" y="3842943"/>
            <a:ext cx="1980000" cy="16332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学习行为分析与预警机制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220438" y="3317076"/>
            <a:ext cx="2340000" cy="2340000"/>
          </a:xfrm>
          <a:prstGeom prst="roundRect">
            <a:avLst>
              <a:gd name="adj" fmla="val 6682"/>
            </a:avLst>
          </a:prstGeom>
          <a:solidFill>
            <a:schemeClr val="bg1"/>
          </a:solidFill>
          <a:ln w="3175" cap="sq">
            <a:noFill/>
          </a:ln>
          <a:effectLst>
            <a:outerShdw dist="0" blurRad="254000" dir="0" sx="100000" sy="100000" kx="0" ky="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400438" y="3503407"/>
            <a:ext cx="1981200" cy="228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400438" y="3831906"/>
            <a:ext cx="1980000" cy="16335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个性化学习报告生成工具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783543" y="3317076"/>
            <a:ext cx="2340000" cy="2340000"/>
          </a:xfrm>
          <a:prstGeom prst="roundRect">
            <a:avLst>
              <a:gd name="adj" fmla="val 6682"/>
            </a:avLst>
          </a:prstGeom>
          <a:solidFill>
            <a:schemeClr val="accent1"/>
          </a:solidFill>
          <a:ln w="3175" cap="sq">
            <a:solidFill>
              <a:schemeClr val="accent1"/>
            </a:solidFill>
          </a:ln>
          <a:effectLst>
            <a:outerShdw dist="0" blurRad="2540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963543" y="3503407"/>
            <a:ext cx="1981200" cy="228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963543" y="3842943"/>
            <a:ext cx="1980000" cy="16332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实时学习进度追踪系统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AI智能评估与反馈系统</a:t>
            </a:r>
            <a:endParaRPr kumimoji="1" lang="zh-CN" altLang="en-US"/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366961" y="1736460"/>
            <a:ext cx="2600326" cy="28511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274320" tIns="731520" rIns="27432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虚拟教学助手功能演示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746943" y="1736462"/>
            <a:ext cx="2698114" cy="285115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t" rotWithShape="0">
              <a:srgbClr val="000000">
                <a:alpha val="30000"/>
              </a:srgbClr>
            </a:outerShdw>
          </a:effectLst>
        </p:spPr>
        <p:txBody>
          <a:bodyPr vert="horz" wrap="square" lIns="274320" tIns="731520" rIns="27432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情感识别与学习状态监测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224714" y="1736459"/>
            <a:ext cx="2600326" cy="28511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274320" tIns="731520" rIns="27432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沉浸式AI驱动学习环境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5050163"/>
            <a:ext cx="10858500" cy="6345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智能对话机器人应用案例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AI交互式学习体验</a:t>
            </a:r>
            <a:endParaRPr kumimoji="1" lang="zh-CN" altLang="en-US"/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4368792" y="1358537"/>
            <a:ext cx="3454416" cy="3454416"/>
          </a:xfrm>
          <a:prstGeom prst="ellipse">
            <a:avLst/>
          </a:prstGeom>
          <a:solidFill>
            <a:schemeClr val="bg1">
              <a:lumMod val="95000"/>
            </a:schemeClr>
          </a:solidFill>
          <a:ln w="50800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926032" y="1915745"/>
            <a:ext cx="2339936" cy="2340000"/>
          </a:xfrm>
          <a:prstGeom prst="roundRect">
            <a:avLst>
              <a:gd name="adj" fmla="val 50000"/>
            </a:avLst>
          </a:prstGeom>
          <a:blipFill>
            <a:blip r:embed="rId2"/>
            <a:srcRect l="0" t="0" r="0" b="0"/>
            <a:stretch>
              <a:fillRect l="0" t="0" r="0" b="0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 flipH="0" flipV="1">
            <a:off x="1192530" y="5127315"/>
            <a:ext cx="9794240" cy="1006241"/>
          </a:xfrm>
          <a:prstGeom prst="roundRect">
            <a:avLst>
              <a:gd name="adj" fmla="val 5338"/>
            </a:avLst>
          </a:prstGeom>
          <a:solidFill>
            <a:schemeClr val="bg1"/>
          </a:solidFill>
          <a:ln w="6350" cap="sq">
            <a:solidFill>
              <a:schemeClr val="bg1">
                <a:lumMod val="8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493685" y="5232629"/>
            <a:ext cx="9191931" cy="795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教师AI工具使用培训成果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87432" y="1540331"/>
            <a:ext cx="3105945" cy="119468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AI辅助备课与教学设计平台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264958" y="1675196"/>
            <a:ext cx="661074" cy="6610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sq"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325495" y="1735733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sq"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474919" y="1868030"/>
            <a:ext cx="241153" cy="275406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414520" y="2488402"/>
            <a:ext cx="3105945" cy="119468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智能教学资源推荐系统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494565" y="2623267"/>
            <a:ext cx="661074" cy="6610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sq"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555102" y="2683804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687399" y="2833247"/>
            <a:ext cx="275406" cy="24111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87432" y="3436474"/>
            <a:ext cx="3105945" cy="119468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教学过程AI辅助决策支持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264958" y="3571339"/>
            <a:ext cx="661074" cy="66107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sq"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325495" y="3631876"/>
            <a:ext cx="540000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sq"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451495" y="3757854"/>
            <a:ext cx="288000" cy="288045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AI工具集成与教师赋能</a:t>
            </a:r>
            <a:endParaRPr kumimoji="1" lang="zh-CN" altLang="en-US"/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365076" y="1798125"/>
            <a:ext cx="9846853" cy="12948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数据隐私保护措施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9751" y="1740037"/>
            <a:ext cx="476250" cy="377952"/>
          </a:xfrm>
          <a:custGeom>
            <a:avLst/>
            <a:gdLst>
              <a:gd name="connsiteX0" fmla="*/ 476250 w 476250"/>
              <a:gd name="connsiteY0" fmla="*/ 0 h 377952"/>
              <a:gd name="connsiteX1" fmla="*/ 476250 w 476250"/>
              <a:gd name="connsiteY1" fmla="*/ 81725 h 377952"/>
              <a:gd name="connsiteX2" fmla="*/ 367570 w 476250"/>
              <a:gd name="connsiteY2" fmla="*/ 187452 h 377952"/>
              <a:gd name="connsiteX3" fmla="*/ 476250 w 476250"/>
              <a:gd name="connsiteY3" fmla="*/ 187452 h 377952"/>
              <a:gd name="connsiteX4" fmla="*/ 476250 w 476250"/>
              <a:gd name="connsiteY4" fmla="*/ 377952 h 377952"/>
              <a:gd name="connsiteX5" fmla="*/ 285750 w 476250"/>
              <a:gd name="connsiteY5" fmla="*/ 377952 h 377952"/>
              <a:gd name="connsiteX6" fmla="*/ 285750 w 476250"/>
              <a:gd name="connsiteY6" fmla="*/ 187452 h 377952"/>
              <a:gd name="connsiteX7" fmla="*/ 476250 w 476250"/>
              <a:gd name="connsiteY7" fmla="*/ 0 h 377952"/>
              <a:gd name="connsiteX8" fmla="*/ 190500 w 476250"/>
              <a:gd name="connsiteY8" fmla="*/ 0 h 377952"/>
              <a:gd name="connsiteX9" fmla="*/ 190500 w 476250"/>
              <a:gd name="connsiteY9" fmla="*/ 81725 h 377952"/>
              <a:gd name="connsiteX10" fmla="*/ 81820 w 476250"/>
              <a:gd name="connsiteY10" fmla="*/ 187452 h 377952"/>
              <a:gd name="connsiteX11" fmla="*/ 190500 w 476250"/>
              <a:gd name="connsiteY11" fmla="*/ 187452 h 377952"/>
              <a:gd name="connsiteX12" fmla="*/ 190500 w 476250"/>
              <a:gd name="connsiteY12" fmla="*/ 377952 h 377952"/>
              <a:gd name="connsiteX13" fmla="*/ 0 w 476250"/>
              <a:gd name="connsiteY13" fmla="*/ 377952 h 377952"/>
              <a:gd name="connsiteX14" fmla="*/ 0 w 476250"/>
              <a:gd name="connsiteY14" fmla="*/ 187452 h 377952"/>
              <a:gd name="connsiteX15" fmla="*/ 190500 w 476250"/>
              <a:gd name="connsiteY15" fmla="*/ 0 h 377952"/>
            </a:gdLst>
            <a:rect l="l" t="t" r="r" b="b"/>
            <a:pathLst>
              <a:path w="476250" h="377952">
                <a:moveTo>
                  <a:pt x="476250" y="0"/>
                </a:moveTo>
                <a:lnTo>
                  <a:pt x="476250" y="81725"/>
                </a:lnTo>
                <a:cubicBezTo>
                  <a:pt x="417383" y="81753"/>
                  <a:pt x="369219" y="128608"/>
                  <a:pt x="367570" y="187452"/>
                </a:cubicBezTo>
                <a:lnTo>
                  <a:pt x="476250" y="187452"/>
                </a:lnTo>
                <a:lnTo>
                  <a:pt x="476250" y="377952"/>
                </a:lnTo>
                <a:lnTo>
                  <a:pt x="285750" y="377952"/>
                </a:lnTo>
                <a:lnTo>
                  <a:pt x="285750" y="187452"/>
                </a:lnTo>
                <a:cubicBezTo>
                  <a:pt x="287415" y="83434"/>
                  <a:pt x="372219" y="-13"/>
                  <a:pt x="476250" y="0"/>
                </a:cubicBezTo>
                <a:close/>
                <a:moveTo>
                  <a:pt x="190500" y="0"/>
                </a:moveTo>
                <a:lnTo>
                  <a:pt x="190500" y="81725"/>
                </a:lnTo>
                <a:cubicBezTo>
                  <a:pt x="131633" y="81753"/>
                  <a:pt x="83469" y="128608"/>
                  <a:pt x="81820" y="187452"/>
                </a:cubicBezTo>
                <a:lnTo>
                  <a:pt x="190500" y="187452"/>
                </a:lnTo>
                <a:lnTo>
                  <a:pt x="190500" y="377952"/>
                </a:lnTo>
                <a:lnTo>
                  <a:pt x="0" y="377952"/>
                </a:lnTo>
                <a:lnTo>
                  <a:pt x="0" y="187452"/>
                </a:lnTo>
                <a:cubicBezTo>
                  <a:pt x="1665" y="83434"/>
                  <a:pt x="86469" y="-13"/>
                  <a:pt x="190500" y="0"/>
                </a:cubicBezTo>
                <a:close/>
              </a:path>
            </a:pathLst>
          </a:custGeom>
          <a:solidFill>
            <a:schemeClr val="accent1"/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 rot="0" flipH="0" flipV="0">
            <a:off x="2059619" y="5315467"/>
            <a:ext cx="9459281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  <a:headEnd type="none"/>
            <a:tailEnd type="none"/>
          </a:ln>
        </p:spPr>
      </p:cxnSp>
      <p:sp>
        <p:nvSpPr>
          <p:cNvPr id="6" name="标题 1"/>
          <p:cNvSpPr txBox="1"/>
          <p:nvPr/>
        </p:nvSpPr>
        <p:spPr>
          <a:xfrm rot="0" flipH="0" flipV="0">
            <a:off x="606000" y="3427857"/>
            <a:ext cx="1476748" cy="2062886"/>
          </a:xfrm>
          <a:prstGeom prst="rect">
            <a:avLst/>
          </a:prstGeom>
          <a:blipFill>
            <a:blip r:embed="rId2"/>
            <a:srcRect l="0" t="0" r="0" b="0"/>
            <a:stretch>
              <a:fillRect l="0" t="0" r="0" b="0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182733" y="3466455"/>
            <a:ext cx="1984799" cy="19943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AI应用的伦理准则制定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349027" y="3427857"/>
            <a:ext cx="1476748" cy="2062886"/>
          </a:xfrm>
          <a:prstGeom prst="rect">
            <a:avLst/>
          </a:prstGeom>
          <a:blipFill>
            <a:blip r:embed="rId3"/>
            <a:srcRect l="0" t="0" r="0" b="0"/>
            <a:stretch>
              <a:fillRect l="0" t="0" r="0" b="0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925760" y="3466455"/>
            <a:ext cx="1984799" cy="19943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算法公平性与透明度保障</a:t>
            </a:r>
            <a:endParaRPr kumimoji="1" lang="zh-CN" altLang="en-US"/>
          </a:p>
        </p:txBody>
      </p:sp>
      <p:grpSp>
        <p:nvGrpSpPr>
          <p:cNvPr id="10" name=""/>
          <p:cNvGrpSpPr/>
          <p:nvPr/>
        </p:nvGrpSpPr>
        <p:grpSpPr>
          <a:xfrm>
            <a:off x="3030797" y="5170148"/>
            <a:ext cx="290640" cy="290638"/>
            <a:chOff x="3030797" y="5170148"/>
            <a:chExt cx="290640" cy="290638"/>
          </a:xfrm>
        </p:grpSpPr>
        <p:sp>
          <p:nvSpPr>
            <p:cNvPr id="11" name="标题 1"/>
            <p:cNvSpPr txBox="1"/>
            <p:nvPr/>
          </p:nvSpPr>
          <p:spPr>
            <a:xfrm rot="0" flipH="0" flipV="0">
              <a:off x="3030797" y="5170148"/>
              <a:ext cx="290640" cy="29063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0" flipH="0" flipV="0">
              <a:off x="3122756" y="5267783"/>
              <a:ext cx="106724" cy="106723"/>
            </a:xfrm>
            <a:prstGeom prst="chevron">
              <a:avLst/>
            </a:prstGeom>
            <a:solidFill>
              <a:schemeClr val="bg1"/>
            </a:solidFill>
            <a:ln w="6055" cap="flat">
              <a:noFill/>
              <a:miter/>
            </a:ln>
          </p:spPr>
          <p:txBody>
            <a:bodyPr vert="horz" wrap="square" lIns="108000" tIns="108000" rIns="108000" bIns="10800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3" name=""/>
          <p:cNvGrpSpPr/>
          <p:nvPr/>
        </p:nvGrpSpPr>
        <p:grpSpPr>
          <a:xfrm>
            <a:off x="6738608" y="5170148"/>
            <a:ext cx="290640" cy="290638"/>
            <a:chOff x="6738608" y="5170148"/>
            <a:chExt cx="290640" cy="290638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6738608" y="5170148"/>
              <a:ext cx="290640" cy="29063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0" flipV="0">
              <a:off x="6830567" y="5267783"/>
              <a:ext cx="106724" cy="106723"/>
            </a:xfrm>
            <a:prstGeom prst="chevron">
              <a:avLst/>
            </a:prstGeom>
            <a:solidFill>
              <a:schemeClr val="bg1"/>
            </a:solidFill>
            <a:ln w="6055" cap="flat">
              <a:noFill/>
              <a:miter/>
            </a:ln>
          </p:spPr>
          <p:txBody>
            <a:bodyPr vert="horz" wrap="square" lIns="108000" tIns="108000" rIns="108000" bIns="10800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6" name=""/>
          <p:cNvGrpSpPr/>
          <p:nvPr/>
        </p:nvGrpSpPr>
        <p:grpSpPr>
          <a:xfrm>
            <a:off x="10448280" y="5170148"/>
            <a:ext cx="290640" cy="290638"/>
            <a:chOff x="10448280" y="5170148"/>
            <a:chExt cx="290640" cy="290638"/>
          </a:xfrm>
        </p:grpSpPr>
        <p:sp>
          <p:nvSpPr>
            <p:cNvPr id="17" name="标题 1"/>
            <p:cNvSpPr txBox="1"/>
            <p:nvPr/>
          </p:nvSpPr>
          <p:spPr>
            <a:xfrm rot="0" flipH="0" flipV="0">
              <a:off x="10448280" y="5170148"/>
              <a:ext cx="290640" cy="29063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0" flipH="0" flipV="0">
              <a:off x="10540239" y="5267783"/>
              <a:ext cx="106724" cy="106723"/>
            </a:xfrm>
            <a:prstGeom prst="chevron">
              <a:avLst/>
            </a:prstGeom>
            <a:solidFill>
              <a:schemeClr val="bg1"/>
            </a:solidFill>
            <a:ln w="6055" cap="flat">
              <a:noFill/>
              <a:miter/>
            </a:ln>
          </p:spPr>
          <p:txBody>
            <a:bodyPr vert="horz" wrap="square" lIns="108000" tIns="108000" rIns="108000" bIns="10800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9" name="标题 1"/>
          <p:cNvSpPr txBox="1"/>
          <p:nvPr/>
        </p:nvSpPr>
        <p:spPr>
          <a:xfrm rot="0" flipH="0" flipV="0">
            <a:off x="9601201" y="3466455"/>
            <a:ext cx="1984799" cy="1994332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人机协作的平衡策略</a:t>
            </a:r>
            <a:endParaRPr kumimoji="1" lang="zh-CN" altLang="en-US"/>
          </a:p>
        </p:txBody>
      </p:sp>
      <p:pic>
        <p:nvPicPr>
          <p:cNvPr id="20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6884" t="7197" r="6884" b="12371"/>
          <a:stretch>
            <a:fillRect/>
          </a:stretch>
        </p:blipFill>
        <p:spPr>
          <a:xfrm rot="0" flipH="0" flipV="0">
            <a:off x="8021236" y="3428701"/>
            <a:ext cx="1476000" cy="2062800"/>
          </a:xfrm>
          <a:custGeom>
            <a:avLst/>
            <a:gdLst/>
            <a:rect l="l" t="t" r="r" b="b"/>
            <a:pathLst>
              <a:path w="1476000" h="2062800">
                <a:moveTo>
                  <a:pt x="0" y="0"/>
                </a:moveTo>
                <a:lnTo>
                  <a:pt x="1476000" y="0"/>
                </a:lnTo>
                <a:lnTo>
                  <a:pt x="1476000" y="2062800"/>
                </a:lnTo>
                <a:lnTo>
                  <a:pt x="0" y="20628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AI应用的伦理与安全保障</a:t>
            </a:r>
            <a:endParaRPr kumimoji="1" lang="zh-CN" altLang="en-US"/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010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第十部分：AI辅助课件制作指南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36570" y="1270136"/>
            <a:ext cx="5040000" cy="1440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60570" y="1777801"/>
            <a:ext cx="4392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明确课件目标与受众
整理教学内容与关键点
收集相关素材(图片、视频、数据)
确定课件风格与模板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60570" y="1415015"/>
            <a:ext cx="4392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准备阶段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36570" y="2937600"/>
            <a:ext cx="5040000" cy="1440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60570" y="3455639"/>
            <a:ext cx="4392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使用AI工具生成内容大纲
应用AI辅助撰写关键内容
利用AI优化专业术语表述
通过AI生成补充解释材料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60570" y="3092853"/>
            <a:ext cx="4392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内容设计阶段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36570" y="4605065"/>
            <a:ext cx="5040000" cy="1440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60570" y="5120847"/>
            <a:ext cx="4392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使用AI图像生成工具创建插图
应用AI设计助手优化版式
利用智能配色工具确定色彩方案
通过AI辅助选择合适字体与排版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0570" y="4758061"/>
            <a:ext cx="4392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视觉呈现阶段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347072" y="1270136"/>
            <a:ext cx="5040000" cy="1440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71072" y="1777801"/>
            <a:ext cx="4392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设计AI支持的互动环节
嵌入智能问答模块
添加自适应学习路径设计
整合实时反馈机制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71072" y="1415015"/>
            <a:ext cx="4392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交互设计阶段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347072" y="2937600"/>
            <a:ext cx="5040000" cy="1440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71072" y="3455639"/>
            <a:ext cx="4392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使用AI工具检查内容完整性
应用智能校对工具纠正错误
进行多设备兼容性测试
收集AI辅助分析的改进建议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671072" y="3092853"/>
            <a:ext cx="4392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优化与测试阶段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347072" y="4605065"/>
            <a:ext cx="5040000" cy="1440000"/>
          </a:xfrm>
          <a:prstGeom prst="rect">
            <a:avLst/>
          </a:prstGeom>
          <a:solidFill>
            <a:schemeClr val="accent1">
              <a:lumMod val="20000"/>
              <a:lumOff val="80000"/>
              <a:alpha val="70000"/>
            </a:schemeClr>
          </a:solidFill>
          <a:ln cap="rnd">
            <a:noFill/>
            <a:prstDash val="solid"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671072" y="5120847"/>
            <a:ext cx="4392000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3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导出适合多平台的格式
设置云端同步与更新机制
配置学习数据采集功能
建立课件使用反馈渠道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671072" y="4758061"/>
            <a:ext cx="4392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发布与应用阶段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72962" y="1198576"/>
            <a:ext cx="360000" cy="360000"/>
          </a:xfrm>
          <a:prstGeom prst="halfFram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127000" blurRad="317500" dir="2700000" sx="100000" sy="100000" kx="0" ky="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72962" y="2866041"/>
            <a:ext cx="360000" cy="360000"/>
          </a:xfrm>
          <a:prstGeom prst="halfFram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127000" blurRad="317500" dir="2700000" sx="100000" sy="100000" kx="0" ky="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72962" y="4533505"/>
            <a:ext cx="360000" cy="360000"/>
          </a:xfrm>
          <a:prstGeom prst="halfFram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127000" blurRad="317500" dir="2700000" sx="100000" sy="100000" kx="0" ky="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283464" y="1198576"/>
            <a:ext cx="360000" cy="360000"/>
          </a:xfrm>
          <a:prstGeom prst="halfFram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127000" blurRad="317500" dir="2700000" sx="100000" sy="100000" kx="0" ky="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283464" y="2866041"/>
            <a:ext cx="360000" cy="360000"/>
          </a:xfrm>
          <a:prstGeom prst="halfFram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127000" blurRad="317500" dir="2700000" sx="100000" sy="100000" kx="0" ky="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283464" y="4533505"/>
            <a:ext cx="360000" cy="360000"/>
          </a:xfrm>
          <a:prstGeom prst="halfFram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127000" blurRad="317500" dir="2700000" sx="100000" sy="100000" kx="0" ky="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PPT课件制作步骤</a:t>
            </a:r>
            <a:endParaRPr kumimoji="1" lang="zh-CN" altLang="en-US"/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180808" y="5367993"/>
            <a:ext cx="3020283" cy="1023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Murf AI
Synthesia
Descript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180808" y="4791347"/>
            <a:ext cx="3020283" cy="542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语音与视频工具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80808" y="1706946"/>
            <a:ext cx="3020283" cy="1023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ChatGPT
文心一言
讯飞星火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180808" y="1130300"/>
            <a:ext cx="3020283" cy="542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内容生成工具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523462" y="5367993"/>
            <a:ext cx="3020283" cy="1023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Mentimeter
Wooclap
H5P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523462" y="4791347"/>
            <a:ext cx="3020283" cy="542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交互设计工具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523462" y="1706946"/>
            <a:ext cx="3020283" cy="1023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Midjourney
DALL- E
Stable Diffusion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523462" y="1130300"/>
            <a:ext cx="3020283" cy="542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图像创作工具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990910" y="5367993"/>
            <a:ext cx="3020283" cy="1023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Grammarly
金山文档智能助手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990910" y="4791347"/>
            <a:ext cx="3020283" cy="542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智能校对工具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990910" y="1706946"/>
            <a:ext cx="3020283" cy="1023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Canva AI
Beautiful.ai
Slidesgo AI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990910" y="1130300"/>
            <a:ext cx="3020283" cy="542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设计辅助工具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503545" y="2927446"/>
            <a:ext cx="1265563" cy="1799084"/>
          </a:xfrm>
          <a:custGeom>
            <a:avLst/>
            <a:gd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3974"/>
                </a:lnTo>
                <a:lnTo>
                  <a:pt x="21600" y="17626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808304" y="2837491"/>
            <a:ext cx="1392120" cy="1978992"/>
          </a:xfrm>
          <a:custGeom>
            <a:avLst/>
            <a:gd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3974"/>
                </a:lnTo>
                <a:lnTo>
                  <a:pt x="21600" y="17626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8928180" y="2927446"/>
            <a:ext cx="1265563" cy="1799084"/>
          </a:xfrm>
          <a:custGeom>
            <a:avLst/>
            <a:gd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3974"/>
                </a:lnTo>
                <a:lnTo>
                  <a:pt x="21600" y="17626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244893" y="2702560"/>
            <a:ext cx="1581955" cy="2248854"/>
          </a:xfrm>
          <a:custGeom>
            <a:avLst/>
            <a:gd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3974"/>
                </a:lnTo>
                <a:lnTo>
                  <a:pt x="21600" y="17626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1" flipV="0">
            <a:off x="5870439" y="2702560"/>
            <a:ext cx="1581955" cy="2248855"/>
          </a:xfrm>
          <a:custGeom>
            <a:avLst/>
            <a:gd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3974"/>
                </a:lnTo>
                <a:lnTo>
                  <a:pt x="21600" y="17626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1" flipV="0">
            <a:off x="7495985" y="2837491"/>
            <a:ext cx="1392120" cy="1978992"/>
          </a:xfrm>
          <a:custGeom>
            <a:avLst/>
            <a:gd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3974"/>
                </a:lnTo>
                <a:lnTo>
                  <a:pt x="21600" y="17626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27881" y="3611372"/>
            <a:ext cx="466161" cy="431232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696814" y="3487930"/>
            <a:ext cx="678114" cy="67811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7913534" y="3537381"/>
            <a:ext cx="557023" cy="579213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287436" y="3487931"/>
            <a:ext cx="747960" cy="67811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3244954" y="3575946"/>
            <a:ext cx="518821" cy="502083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1924801" y="3597854"/>
            <a:ext cx="423052" cy="458268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AI辅助课件制作工具推荐</a:t>
            </a:r>
            <a:endParaRPr kumimoji="1" lang="zh-CN" altLang="en-US"/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170000" y="3052969"/>
            <a:ext cx="3852000" cy="972000"/>
          </a:xfrm>
          <a:prstGeom prst="ellipse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250000" y="2692969"/>
            <a:ext cx="1692000" cy="1692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304000" y="2746969"/>
            <a:ext cx="1584000" cy="1584000"/>
          </a:xfrm>
          <a:prstGeom prst="ellipse">
            <a:avLst/>
          </a:prstGeom>
          <a:noFill/>
          <a:ln w="6350" cap="sq">
            <a:solidFill>
              <a:schemeClr val="bg1">
                <a:alpha val="100000"/>
              </a:schemeClr>
            </a:solidFill>
            <a:prstDash val="dash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187043" y="3147644"/>
            <a:ext cx="1817915" cy="7826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保持内容与视觉平衡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00000" flipH="0" flipV="0">
            <a:off x="4578604" y="3376969"/>
            <a:ext cx="527038" cy="324000"/>
          </a:xfrm>
          <a:custGeom>
            <a:avLst/>
            <a:gdLst>
              <a:gd name="connsiteX0" fmla="*/ 152688 w 958843"/>
              <a:gd name="connsiteY0" fmla="*/ 293624 h 589455"/>
              <a:gd name="connsiteX1" fmla="*/ 180005 w 958843"/>
              <a:gd name="connsiteY1" fmla="*/ 297221 h 589455"/>
              <a:gd name="connsiteX2" fmla="*/ 193182 w 958843"/>
              <a:gd name="connsiteY2" fmla="*/ 346398 h 589455"/>
              <a:gd name="connsiteX3" fmla="*/ 133162 w 958843"/>
              <a:gd name="connsiteY3" fmla="*/ 450355 h 589455"/>
              <a:gd name="connsiteX4" fmla="*/ 904838 w 958843"/>
              <a:gd name="connsiteY4" fmla="*/ 4828 h 589455"/>
              <a:gd name="connsiteX5" fmla="*/ 954014 w 958843"/>
              <a:gd name="connsiteY5" fmla="*/ 18005 h 589455"/>
              <a:gd name="connsiteX6" fmla="*/ 940838 w 958843"/>
              <a:gd name="connsiteY6" fmla="*/ 67182 h 589455"/>
              <a:gd name="connsiteX7" fmla="*/ 160941 w 958843"/>
              <a:gd name="connsiteY7" fmla="*/ 517455 h 589455"/>
              <a:gd name="connsiteX8" fmla="*/ 291942 w 958843"/>
              <a:gd name="connsiteY8" fmla="*/ 517455 h 589455"/>
              <a:gd name="connsiteX9" fmla="*/ 327942 w 958843"/>
              <a:gd name="connsiteY9" fmla="*/ 553455 h 589455"/>
              <a:gd name="connsiteX10" fmla="*/ 291942 w 958843"/>
              <a:gd name="connsiteY10" fmla="*/ 589455 h 589455"/>
              <a:gd name="connsiteX11" fmla="*/ 39942 w 958843"/>
              <a:gd name="connsiteY11" fmla="*/ 589455 h 589455"/>
              <a:gd name="connsiteX12" fmla="*/ 14487 w 958843"/>
              <a:gd name="connsiteY12" fmla="*/ 578911 h 589455"/>
              <a:gd name="connsiteX13" fmla="*/ 9371 w 958843"/>
              <a:gd name="connsiteY13" fmla="*/ 566559 h 589455"/>
              <a:gd name="connsiteX14" fmla="*/ 1232 w 958843"/>
              <a:gd name="connsiteY14" fmla="*/ 555953 h 589455"/>
              <a:gd name="connsiteX15" fmla="*/ 4828 w 958843"/>
              <a:gd name="connsiteY15" fmla="*/ 528636 h 589455"/>
              <a:gd name="connsiteX16" fmla="*/ 130828 w 958843"/>
              <a:gd name="connsiteY16" fmla="*/ 310398 h 589455"/>
              <a:gd name="connsiteX17" fmla="*/ 152688 w 958843"/>
              <a:gd name="connsiteY17" fmla="*/ 293624 h 589455"/>
            </a:gdLst>
            <a:rect l="l" t="t" r="r" b="b"/>
            <a:pathLst>
              <a:path w="958843" h="589455">
                <a:moveTo>
                  <a:pt x="152688" y="293624"/>
                </a:moveTo>
                <a:cubicBezTo>
                  <a:pt x="161587" y="291240"/>
                  <a:pt x="171396" y="292250"/>
                  <a:pt x="180005" y="297221"/>
                </a:cubicBezTo>
                <a:cubicBezTo>
                  <a:pt x="197223" y="307162"/>
                  <a:pt x="203123" y="329179"/>
                  <a:pt x="193182" y="346398"/>
                </a:cubicBezTo>
                <a:lnTo>
                  <a:pt x="133162" y="450355"/>
                </a:lnTo>
                <a:lnTo>
                  <a:pt x="904838" y="4828"/>
                </a:lnTo>
                <a:cubicBezTo>
                  <a:pt x="922056" y="-5113"/>
                  <a:pt x="944073" y="787"/>
                  <a:pt x="954014" y="18005"/>
                </a:cubicBezTo>
                <a:cubicBezTo>
                  <a:pt x="963955" y="35223"/>
                  <a:pt x="958056" y="57241"/>
                  <a:pt x="940838" y="67182"/>
                </a:cubicBezTo>
                <a:lnTo>
                  <a:pt x="160941" y="517455"/>
                </a:lnTo>
                <a:lnTo>
                  <a:pt x="291942" y="517455"/>
                </a:lnTo>
                <a:cubicBezTo>
                  <a:pt x="311824" y="517455"/>
                  <a:pt x="327942" y="533573"/>
                  <a:pt x="327942" y="553455"/>
                </a:cubicBezTo>
                <a:cubicBezTo>
                  <a:pt x="327942" y="573337"/>
                  <a:pt x="311824" y="589455"/>
                  <a:pt x="291942" y="589455"/>
                </a:cubicBezTo>
                <a:lnTo>
                  <a:pt x="39942" y="589455"/>
                </a:lnTo>
                <a:cubicBezTo>
                  <a:pt x="30001" y="589455"/>
                  <a:pt x="21001" y="585426"/>
                  <a:pt x="14487" y="578911"/>
                </a:cubicBezTo>
                <a:lnTo>
                  <a:pt x="9371" y="566559"/>
                </a:lnTo>
                <a:lnTo>
                  <a:pt x="1232" y="555953"/>
                </a:lnTo>
                <a:cubicBezTo>
                  <a:pt x="-1153" y="547054"/>
                  <a:pt x="-142" y="537245"/>
                  <a:pt x="4828" y="528636"/>
                </a:cubicBezTo>
                <a:lnTo>
                  <a:pt x="130828" y="310398"/>
                </a:lnTo>
                <a:cubicBezTo>
                  <a:pt x="135798" y="301789"/>
                  <a:pt x="143788" y="296009"/>
                  <a:pt x="152688" y="29362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4500000" flipH="0" flipV="0">
            <a:off x="4933290" y="2458026"/>
            <a:ext cx="527038" cy="324000"/>
          </a:xfrm>
          <a:custGeom>
            <a:avLst/>
            <a:gdLst>
              <a:gd name="connsiteX0" fmla="*/ 152688 w 958843"/>
              <a:gd name="connsiteY0" fmla="*/ 293624 h 589455"/>
              <a:gd name="connsiteX1" fmla="*/ 180005 w 958843"/>
              <a:gd name="connsiteY1" fmla="*/ 297221 h 589455"/>
              <a:gd name="connsiteX2" fmla="*/ 193182 w 958843"/>
              <a:gd name="connsiteY2" fmla="*/ 346398 h 589455"/>
              <a:gd name="connsiteX3" fmla="*/ 133162 w 958843"/>
              <a:gd name="connsiteY3" fmla="*/ 450355 h 589455"/>
              <a:gd name="connsiteX4" fmla="*/ 904838 w 958843"/>
              <a:gd name="connsiteY4" fmla="*/ 4828 h 589455"/>
              <a:gd name="connsiteX5" fmla="*/ 954014 w 958843"/>
              <a:gd name="connsiteY5" fmla="*/ 18005 h 589455"/>
              <a:gd name="connsiteX6" fmla="*/ 940838 w 958843"/>
              <a:gd name="connsiteY6" fmla="*/ 67182 h 589455"/>
              <a:gd name="connsiteX7" fmla="*/ 160941 w 958843"/>
              <a:gd name="connsiteY7" fmla="*/ 517455 h 589455"/>
              <a:gd name="connsiteX8" fmla="*/ 291942 w 958843"/>
              <a:gd name="connsiteY8" fmla="*/ 517455 h 589455"/>
              <a:gd name="connsiteX9" fmla="*/ 327942 w 958843"/>
              <a:gd name="connsiteY9" fmla="*/ 553455 h 589455"/>
              <a:gd name="connsiteX10" fmla="*/ 291942 w 958843"/>
              <a:gd name="connsiteY10" fmla="*/ 589455 h 589455"/>
              <a:gd name="connsiteX11" fmla="*/ 39942 w 958843"/>
              <a:gd name="connsiteY11" fmla="*/ 589455 h 589455"/>
              <a:gd name="connsiteX12" fmla="*/ 14487 w 958843"/>
              <a:gd name="connsiteY12" fmla="*/ 578911 h 589455"/>
              <a:gd name="connsiteX13" fmla="*/ 9371 w 958843"/>
              <a:gd name="connsiteY13" fmla="*/ 566559 h 589455"/>
              <a:gd name="connsiteX14" fmla="*/ 1232 w 958843"/>
              <a:gd name="connsiteY14" fmla="*/ 555953 h 589455"/>
              <a:gd name="connsiteX15" fmla="*/ 4828 w 958843"/>
              <a:gd name="connsiteY15" fmla="*/ 528636 h 589455"/>
              <a:gd name="connsiteX16" fmla="*/ 130828 w 958843"/>
              <a:gd name="connsiteY16" fmla="*/ 310398 h 589455"/>
              <a:gd name="connsiteX17" fmla="*/ 152688 w 958843"/>
              <a:gd name="connsiteY17" fmla="*/ 293624 h 589455"/>
            </a:gdLst>
            <a:rect l="l" t="t" r="r" b="b"/>
            <a:pathLst>
              <a:path w="958843" h="589455">
                <a:moveTo>
                  <a:pt x="152688" y="293624"/>
                </a:moveTo>
                <a:cubicBezTo>
                  <a:pt x="161587" y="291240"/>
                  <a:pt x="171396" y="292250"/>
                  <a:pt x="180005" y="297221"/>
                </a:cubicBezTo>
                <a:cubicBezTo>
                  <a:pt x="197223" y="307162"/>
                  <a:pt x="203123" y="329179"/>
                  <a:pt x="193182" y="346398"/>
                </a:cubicBezTo>
                <a:lnTo>
                  <a:pt x="133162" y="450355"/>
                </a:lnTo>
                <a:lnTo>
                  <a:pt x="904838" y="4828"/>
                </a:lnTo>
                <a:cubicBezTo>
                  <a:pt x="922056" y="-5113"/>
                  <a:pt x="944073" y="787"/>
                  <a:pt x="954014" y="18005"/>
                </a:cubicBezTo>
                <a:cubicBezTo>
                  <a:pt x="963955" y="35223"/>
                  <a:pt x="958056" y="57241"/>
                  <a:pt x="940838" y="67182"/>
                </a:cubicBezTo>
                <a:lnTo>
                  <a:pt x="160941" y="517455"/>
                </a:lnTo>
                <a:lnTo>
                  <a:pt x="291942" y="517455"/>
                </a:lnTo>
                <a:cubicBezTo>
                  <a:pt x="311824" y="517455"/>
                  <a:pt x="327942" y="533573"/>
                  <a:pt x="327942" y="553455"/>
                </a:cubicBezTo>
                <a:cubicBezTo>
                  <a:pt x="327942" y="573337"/>
                  <a:pt x="311824" y="589455"/>
                  <a:pt x="291942" y="589455"/>
                </a:cubicBezTo>
                <a:lnTo>
                  <a:pt x="39942" y="589455"/>
                </a:lnTo>
                <a:cubicBezTo>
                  <a:pt x="30001" y="589455"/>
                  <a:pt x="21001" y="585426"/>
                  <a:pt x="14487" y="578911"/>
                </a:cubicBezTo>
                <a:lnTo>
                  <a:pt x="9371" y="566559"/>
                </a:lnTo>
                <a:lnTo>
                  <a:pt x="1232" y="555953"/>
                </a:lnTo>
                <a:cubicBezTo>
                  <a:pt x="-1153" y="547054"/>
                  <a:pt x="-142" y="537245"/>
                  <a:pt x="4828" y="528636"/>
                </a:cubicBezTo>
                <a:lnTo>
                  <a:pt x="130828" y="310398"/>
                </a:lnTo>
                <a:cubicBezTo>
                  <a:pt x="135798" y="301789"/>
                  <a:pt x="143788" y="296009"/>
                  <a:pt x="152688" y="29362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7100000" flipH="0" flipV="1">
            <a:off x="4932713" y="4373382"/>
            <a:ext cx="527038" cy="324000"/>
          </a:xfrm>
          <a:custGeom>
            <a:avLst/>
            <a:gdLst>
              <a:gd name="connsiteX0" fmla="*/ 152688 w 958843"/>
              <a:gd name="connsiteY0" fmla="*/ 293624 h 589455"/>
              <a:gd name="connsiteX1" fmla="*/ 180005 w 958843"/>
              <a:gd name="connsiteY1" fmla="*/ 297221 h 589455"/>
              <a:gd name="connsiteX2" fmla="*/ 193182 w 958843"/>
              <a:gd name="connsiteY2" fmla="*/ 346398 h 589455"/>
              <a:gd name="connsiteX3" fmla="*/ 133162 w 958843"/>
              <a:gd name="connsiteY3" fmla="*/ 450355 h 589455"/>
              <a:gd name="connsiteX4" fmla="*/ 904838 w 958843"/>
              <a:gd name="connsiteY4" fmla="*/ 4828 h 589455"/>
              <a:gd name="connsiteX5" fmla="*/ 954014 w 958843"/>
              <a:gd name="connsiteY5" fmla="*/ 18005 h 589455"/>
              <a:gd name="connsiteX6" fmla="*/ 940838 w 958843"/>
              <a:gd name="connsiteY6" fmla="*/ 67182 h 589455"/>
              <a:gd name="connsiteX7" fmla="*/ 160941 w 958843"/>
              <a:gd name="connsiteY7" fmla="*/ 517455 h 589455"/>
              <a:gd name="connsiteX8" fmla="*/ 291942 w 958843"/>
              <a:gd name="connsiteY8" fmla="*/ 517455 h 589455"/>
              <a:gd name="connsiteX9" fmla="*/ 327942 w 958843"/>
              <a:gd name="connsiteY9" fmla="*/ 553455 h 589455"/>
              <a:gd name="connsiteX10" fmla="*/ 291942 w 958843"/>
              <a:gd name="connsiteY10" fmla="*/ 589455 h 589455"/>
              <a:gd name="connsiteX11" fmla="*/ 39942 w 958843"/>
              <a:gd name="connsiteY11" fmla="*/ 589455 h 589455"/>
              <a:gd name="connsiteX12" fmla="*/ 14487 w 958843"/>
              <a:gd name="connsiteY12" fmla="*/ 578911 h 589455"/>
              <a:gd name="connsiteX13" fmla="*/ 9371 w 958843"/>
              <a:gd name="connsiteY13" fmla="*/ 566559 h 589455"/>
              <a:gd name="connsiteX14" fmla="*/ 1232 w 958843"/>
              <a:gd name="connsiteY14" fmla="*/ 555953 h 589455"/>
              <a:gd name="connsiteX15" fmla="*/ 4828 w 958843"/>
              <a:gd name="connsiteY15" fmla="*/ 528636 h 589455"/>
              <a:gd name="connsiteX16" fmla="*/ 130828 w 958843"/>
              <a:gd name="connsiteY16" fmla="*/ 310398 h 589455"/>
              <a:gd name="connsiteX17" fmla="*/ 152688 w 958843"/>
              <a:gd name="connsiteY17" fmla="*/ 293624 h 589455"/>
            </a:gdLst>
            <a:rect l="l" t="t" r="r" b="b"/>
            <a:pathLst>
              <a:path w="958843" h="589455">
                <a:moveTo>
                  <a:pt x="152688" y="293624"/>
                </a:moveTo>
                <a:cubicBezTo>
                  <a:pt x="161587" y="291240"/>
                  <a:pt x="171396" y="292250"/>
                  <a:pt x="180005" y="297221"/>
                </a:cubicBezTo>
                <a:cubicBezTo>
                  <a:pt x="197223" y="307162"/>
                  <a:pt x="203123" y="329179"/>
                  <a:pt x="193182" y="346398"/>
                </a:cubicBezTo>
                <a:lnTo>
                  <a:pt x="133162" y="450355"/>
                </a:lnTo>
                <a:lnTo>
                  <a:pt x="904838" y="4828"/>
                </a:lnTo>
                <a:cubicBezTo>
                  <a:pt x="922056" y="-5113"/>
                  <a:pt x="944073" y="787"/>
                  <a:pt x="954014" y="18005"/>
                </a:cubicBezTo>
                <a:cubicBezTo>
                  <a:pt x="963955" y="35223"/>
                  <a:pt x="958056" y="57241"/>
                  <a:pt x="940838" y="67182"/>
                </a:cubicBezTo>
                <a:lnTo>
                  <a:pt x="160941" y="517455"/>
                </a:lnTo>
                <a:lnTo>
                  <a:pt x="291942" y="517455"/>
                </a:lnTo>
                <a:cubicBezTo>
                  <a:pt x="311824" y="517455"/>
                  <a:pt x="327942" y="533573"/>
                  <a:pt x="327942" y="553455"/>
                </a:cubicBezTo>
                <a:cubicBezTo>
                  <a:pt x="327942" y="573337"/>
                  <a:pt x="311824" y="589455"/>
                  <a:pt x="291942" y="589455"/>
                </a:cubicBezTo>
                <a:lnTo>
                  <a:pt x="39942" y="589455"/>
                </a:lnTo>
                <a:cubicBezTo>
                  <a:pt x="30001" y="589455"/>
                  <a:pt x="21001" y="585426"/>
                  <a:pt x="14487" y="578911"/>
                </a:cubicBezTo>
                <a:lnTo>
                  <a:pt x="9371" y="566559"/>
                </a:lnTo>
                <a:lnTo>
                  <a:pt x="1232" y="555953"/>
                </a:lnTo>
                <a:cubicBezTo>
                  <a:pt x="-1153" y="547054"/>
                  <a:pt x="-142" y="537245"/>
                  <a:pt x="4828" y="528636"/>
                </a:cubicBezTo>
                <a:lnTo>
                  <a:pt x="130828" y="310398"/>
                </a:lnTo>
                <a:cubicBezTo>
                  <a:pt x="135798" y="301789"/>
                  <a:pt x="143788" y="296009"/>
                  <a:pt x="152688" y="29362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9800000" flipH="1" flipV="0">
            <a:off x="7132957" y="3376969"/>
            <a:ext cx="527038" cy="324000"/>
          </a:xfrm>
          <a:custGeom>
            <a:avLst/>
            <a:gdLst>
              <a:gd name="connsiteX0" fmla="*/ 152688 w 958843"/>
              <a:gd name="connsiteY0" fmla="*/ 293624 h 589455"/>
              <a:gd name="connsiteX1" fmla="*/ 180005 w 958843"/>
              <a:gd name="connsiteY1" fmla="*/ 297221 h 589455"/>
              <a:gd name="connsiteX2" fmla="*/ 193182 w 958843"/>
              <a:gd name="connsiteY2" fmla="*/ 346398 h 589455"/>
              <a:gd name="connsiteX3" fmla="*/ 133162 w 958843"/>
              <a:gd name="connsiteY3" fmla="*/ 450355 h 589455"/>
              <a:gd name="connsiteX4" fmla="*/ 904838 w 958843"/>
              <a:gd name="connsiteY4" fmla="*/ 4828 h 589455"/>
              <a:gd name="connsiteX5" fmla="*/ 954014 w 958843"/>
              <a:gd name="connsiteY5" fmla="*/ 18005 h 589455"/>
              <a:gd name="connsiteX6" fmla="*/ 940838 w 958843"/>
              <a:gd name="connsiteY6" fmla="*/ 67182 h 589455"/>
              <a:gd name="connsiteX7" fmla="*/ 160941 w 958843"/>
              <a:gd name="connsiteY7" fmla="*/ 517455 h 589455"/>
              <a:gd name="connsiteX8" fmla="*/ 291942 w 958843"/>
              <a:gd name="connsiteY8" fmla="*/ 517455 h 589455"/>
              <a:gd name="connsiteX9" fmla="*/ 327942 w 958843"/>
              <a:gd name="connsiteY9" fmla="*/ 553455 h 589455"/>
              <a:gd name="connsiteX10" fmla="*/ 291942 w 958843"/>
              <a:gd name="connsiteY10" fmla="*/ 589455 h 589455"/>
              <a:gd name="connsiteX11" fmla="*/ 39942 w 958843"/>
              <a:gd name="connsiteY11" fmla="*/ 589455 h 589455"/>
              <a:gd name="connsiteX12" fmla="*/ 14487 w 958843"/>
              <a:gd name="connsiteY12" fmla="*/ 578911 h 589455"/>
              <a:gd name="connsiteX13" fmla="*/ 9371 w 958843"/>
              <a:gd name="connsiteY13" fmla="*/ 566559 h 589455"/>
              <a:gd name="connsiteX14" fmla="*/ 1232 w 958843"/>
              <a:gd name="connsiteY14" fmla="*/ 555953 h 589455"/>
              <a:gd name="connsiteX15" fmla="*/ 4828 w 958843"/>
              <a:gd name="connsiteY15" fmla="*/ 528636 h 589455"/>
              <a:gd name="connsiteX16" fmla="*/ 130828 w 958843"/>
              <a:gd name="connsiteY16" fmla="*/ 310398 h 589455"/>
              <a:gd name="connsiteX17" fmla="*/ 152688 w 958843"/>
              <a:gd name="connsiteY17" fmla="*/ 293624 h 589455"/>
            </a:gdLst>
            <a:rect l="l" t="t" r="r" b="b"/>
            <a:pathLst>
              <a:path w="958843" h="589455">
                <a:moveTo>
                  <a:pt x="152688" y="293624"/>
                </a:moveTo>
                <a:cubicBezTo>
                  <a:pt x="161587" y="291240"/>
                  <a:pt x="171396" y="292250"/>
                  <a:pt x="180005" y="297221"/>
                </a:cubicBezTo>
                <a:cubicBezTo>
                  <a:pt x="197223" y="307162"/>
                  <a:pt x="203123" y="329179"/>
                  <a:pt x="193182" y="346398"/>
                </a:cubicBezTo>
                <a:lnTo>
                  <a:pt x="133162" y="450355"/>
                </a:lnTo>
                <a:lnTo>
                  <a:pt x="904838" y="4828"/>
                </a:lnTo>
                <a:cubicBezTo>
                  <a:pt x="922056" y="-5113"/>
                  <a:pt x="944073" y="787"/>
                  <a:pt x="954014" y="18005"/>
                </a:cubicBezTo>
                <a:cubicBezTo>
                  <a:pt x="963955" y="35223"/>
                  <a:pt x="958056" y="57241"/>
                  <a:pt x="940838" y="67182"/>
                </a:cubicBezTo>
                <a:lnTo>
                  <a:pt x="160941" y="517455"/>
                </a:lnTo>
                <a:lnTo>
                  <a:pt x="291942" y="517455"/>
                </a:lnTo>
                <a:cubicBezTo>
                  <a:pt x="311824" y="517455"/>
                  <a:pt x="327942" y="533573"/>
                  <a:pt x="327942" y="553455"/>
                </a:cubicBezTo>
                <a:cubicBezTo>
                  <a:pt x="327942" y="573337"/>
                  <a:pt x="311824" y="589455"/>
                  <a:pt x="291942" y="589455"/>
                </a:cubicBezTo>
                <a:lnTo>
                  <a:pt x="39942" y="589455"/>
                </a:lnTo>
                <a:cubicBezTo>
                  <a:pt x="30001" y="589455"/>
                  <a:pt x="21001" y="585426"/>
                  <a:pt x="14487" y="578911"/>
                </a:cubicBezTo>
                <a:lnTo>
                  <a:pt x="9371" y="566559"/>
                </a:lnTo>
                <a:lnTo>
                  <a:pt x="1232" y="555953"/>
                </a:lnTo>
                <a:cubicBezTo>
                  <a:pt x="-1153" y="547054"/>
                  <a:pt x="-142" y="537245"/>
                  <a:pt x="4828" y="528636"/>
                </a:cubicBezTo>
                <a:lnTo>
                  <a:pt x="130828" y="310398"/>
                </a:lnTo>
                <a:cubicBezTo>
                  <a:pt x="135798" y="301789"/>
                  <a:pt x="143788" y="296009"/>
                  <a:pt x="152688" y="29362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7100000" flipH="1" flipV="0">
            <a:off x="6778271" y="2458026"/>
            <a:ext cx="527038" cy="324000"/>
          </a:xfrm>
          <a:custGeom>
            <a:avLst/>
            <a:gdLst>
              <a:gd name="connsiteX0" fmla="*/ 152688 w 958843"/>
              <a:gd name="connsiteY0" fmla="*/ 293624 h 589455"/>
              <a:gd name="connsiteX1" fmla="*/ 180005 w 958843"/>
              <a:gd name="connsiteY1" fmla="*/ 297221 h 589455"/>
              <a:gd name="connsiteX2" fmla="*/ 193182 w 958843"/>
              <a:gd name="connsiteY2" fmla="*/ 346398 h 589455"/>
              <a:gd name="connsiteX3" fmla="*/ 133162 w 958843"/>
              <a:gd name="connsiteY3" fmla="*/ 450355 h 589455"/>
              <a:gd name="connsiteX4" fmla="*/ 904838 w 958843"/>
              <a:gd name="connsiteY4" fmla="*/ 4828 h 589455"/>
              <a:gd name="connsiteX5" fmla="*/ 954014 w 958843"/>
              <a:gd name="connsiteY5" fmla="*/ 18005 h 589455"/>
              <a:gd name="connsiteX6" fmla="*/ 940838 w 958843"/>
              <a:gd name="connsiteY6" fmla="*/ 67182 h 589455"/>
              <a:gd name="connsiteX7" fmla="*/ 160941 w 958843"/>
              <a:gd name="connsiteY7" fmla="*/ 517455 h 589455"/>
              <a:gd name="connsiteX8" fmla="*/ 291942 w 958843"/>
              <a:gd name="connsiteY8" fmla="*/ 517455 h 589455"/>
              <a:gd name="connsiteX9" fmla="*/ 327942 w 958843"/>
              <a:gd name="connsiteY9" fmla="*/ 553455 h 589455"/>
              <a:gd name="connsiteX10" fmla="*/ 291942 w 958843"/>
              <a:gd name="connsiteY10" fmla="*/ 589455 h 589455"/>
              <a:gd name="connsiteX11" fmla="*/ 39942 w 958843"/>
              <a:gd name="connsiteY11" fmla="*/ 589455 h 589455"/>
              <a:gd name="connsiteX12" fmla="*/ 14487 w 958843"/>
              <a:gd name="connsiteY12" fmla="*/ 578911 h 589455"/>
              <a:gd name="connsiteX13" fmla="*/ 9371 w 958843"/>
              <a:gd name="connsiteY13" fmla="*/ 566559 h 589455"/>
              <a:gd name="connsiteX14" fmla="*/ 1232 w 958843"/>
              <a:gd name="connsiteY14" fmla="*/ 555953 h 589455"/>
              <a:gd name="connsiteX15" fmla="*/ 4828 w 958843"/>
              <a:gd name="connsiteY15" fmla="*/ 528636 h 589455"/>
              <a:gd name="connsiteX16" fmla="*/ 130828 w 958843"/>
              <a:gd name="connsiteY16" fmla="*/ 310398 h 589455"/>
              <a:gd name="connsiteX17" fmla="*/ 152688 w 958843"/>
              <a:gd name="connsiteY17" fmla="*/ 293624 h 589455"/>
            </a:gdLst>
            <a:rect l="l" t="t" r="r" b="b"/>
            <a:pathLst>
              <a:path w="958843" h="589455">
                <a:moveTo>
                  <a:pt x="152688" y="293624"/>
                </a:moveTo>
                <a:cubicBezTo>
                  <a:pt x="161587" y="291240"/>
                  <a:pt x="171396" y="292250"/>
                  <a:pt x="180005" y="297221"/>
                </a:cubicBezTo>
                <a:cubicBezTo>
                  <a:pt x="197223" y="307162"/>
                  <a:pt x="203123" y="329179"/>
                  <a:pt x="193182" y="346398"/>
                </a:cubicBezTo>
                <a:lnTo>
                  <a:pt x="133162" y="450355"/>
                </a:lnTo>
                <a:lnTo>
                  <a:pt x="904838" y="4828"/>
                </a:lnTo>
                <a:cubicBezTo>
                  <a:pt x="922056" y="-5113"/>
                  <a:pt x="944073" y="787"/>
                  <a:pt x="954014" y="18005"/>
                </a:cubicBezTo>
                <a:cubicBezTo>
                  <a:pt x="963955" y="35223"/>
                  <a:pt x="958056" y="57241"/>
                  <a:pt x="940838" y="67182"/>
                </a:cubicBezTo>
                <a:lnTo>
                  <a:pt x="160941" y="517455"/>
                </a:lnTo>
                <a:lnTo>
                  <a:pt x="291942" y="517455"/>
                </a:lnTo>
                <a:cubicBezTo>
                  <a:pt x="311824" y="517455"/>
                  <a:pt x="327942" y="533573"/>
                  <a:pt x="327942" y="553455"/>
                </a:cubicBezTo>
                <a:cubicBezTo>
                  <a:pt x="327942" y="573337"/>
                  <a:pt x="311824" y="589455"/>
                  <a:pt x="291942" y="589455"/>
                </a:cubicBezTo>
                <a:lnTo>
                  <a:pt x="39942" y="589455"/>
                </a:lnTo>
                <a:cubicBezTo>
                  <a:pt x="30001" y="589455"/>
                  <a:pt x="21001" y="585426"/>
                  <a:pt x="14487" y="578911"/>
                </a:cubicBezTo>
                <a:lnTo>
                  <a:pt x="9371" y="566559"/>
                </a:lnTo>
                <a:lnTo>
                  <a:pt x="1232" y="555953"/>
                </a:lnTo>
                <a:cubicBezTo>
                  <a:pt x="-1153" y="547054"/>
                  <a:pt x="-142" y="537245"/>
                  <a:pt x="4828" y="528636"/>
                </a:cubicBezTo>
                <a:lnTo>
                  <a:pt x="130828" y="310398"/>
                </a:lnTo>
                <a:cubicBezTo>
                  <a:pt x="135798" y="301789"/>
                  <a:pt x="143788" y="296009"/>
                  <a:pt x="152688" y="29362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4500000" flipH="1" flipV="1">
            <a:off x="6778848" y="4373382"/>
            <a:ext cx="527038" cy="324000"/>
          </a:xfrm>
          <a:custGeom>
            <a:avLst/>
            <a:gdLst>
              <a:gd name="connsiteX0" fmla="*/ 152688 w 958843"/>
              <a:gd name="connsiteY0" fmla="*/ 293624 h 589455"/>
              <a:gd name="connsiteX1" fmla="*/ 180005 w 958843"/>
              <a:gd name="connsiteY1" fmla="*/ 297221 h 589455"/>
              <a:gd name="connsiteX2" fmla="*/ 193182 w 958843"/>
              <a:gd name="connsiteY2" fmla="*/ 346398 h 589455"/>
              <a:gd name="connsiteX3" fmla="*/ 133162 w 958843"/>
              <a:gd name="connsiteY3" fmla="*/ 450355 h 589455"/>
              <a:gd name="connsiteX4" fmla="*/ 904838 w 958843"/>
              <a:gd name="connsiteY4" fmla="*/ 4828 h 589455"/>
              <a:gd name="connsiteX5" fmla="*/ 954014 w 958843"/>
              <a:gd name="connsiteY5" fmla="*/ 18005 h 589455"/>
              <a:gd name="connsiteX6" fmla="*/ 940838 w 958843"/>
              <a:gd name="connsiteY6" fmla="*/ 67182 h 589455"/>
              <a:gd name="connsiteX7" fmla="*/ 160941 w 958843"/>
              <a:gd name="connsiteY7" fmla="*/ 517455 h 589455"/>
              <a:gd name="connsiteX8" fmla="*/ 291942 w 958843"/>
              <a:gd name="connsiteY8" fmla="*/ 517455 h 589455"/>
              <a:gd name="connsiteX9" fmla="*/ 327942 w 958843"/>
              <a:gd name="connsiteY9" fmla="*/ 553455 h 589455"/>
              <a:gd name="connsiteX10" fmla="*/ 291942 w 958843"/>
              <a:gd name="connsiteY10" fmla="*/ 589455 h 589455"/>
              <a:gd name="connsiteX11" fmla="*/ 39942 w 958843"/>
              <a:gd name="connsiteY11" fmla="*/ 589455 h 589455"/>
              <a:gd name="connsiteX12" fmla="*/ 14487 w 958843"/>
              <a:gd name="connsiteY12" fmla="*/ 578911 h 589455"/>
              <a:gd name="connsiteX13" fmla="*/ 9371 w 958843"/>
              <a:gd name="connsiteY13" fmla="*/ 566559 h 589455"/>
              <a:gd name="connsiteX14" fmla="*/ 1232 w 958843"/>
              <a:gd name="connsiteY14" fmla="*/ 555953 h 589455"/>
              <a:gd name="connsiteX15" fmla="*/ 4828 w 958843"/>
              <a:gd name="connsiteY15" fmla="*/ 528636 h 589455"/>
              <a:gd name="connsiteX16" fmla="*/ 130828 w 958843"/>
              <a:gd name="connsiteY16" fmla="*/ 310398 h 589455"/>
              <a:gd name="connsiteX17" fmla="*/ 152688 w 958843"/>
              <a:gd name="connsiteY17" fmla="*/ 293624 h 589455"/>
            </a:gdLst>
            <a:rect l="l" t="t" r="r" b="b"/>
            <a:pathLst>
              <a:path w="958843" h="589455">
                <a:moveTo>
                  <a:pt x="152688" y="293624"/>
                </a:moveTo>
                <a:cubicBezTo>
                  <a:pt x="161587" y="291240"/>
                  <a:pt x="171396" y="292250"/>
                  <a:pt x="180005" y="297221"/>
                </a:cubicBezTo>
                <a:cubicBezTo>
                  <a:pt x="197223" y="307162"/>
                  <a:pt x="203123" y="329179"/>
                  <a:pt x="193182" y="346398"/>
                </a:cubicBezTo>
                <a:lnTo>
                  <a:pt x="133162" y="450355"/>
                </a:lnTo>
                <a:lnTo>
                  <a:pt x="904838" y="4828"/>
                </a:lnTo>
                <a:cubicBezTo>
                  <a:pt x="922056" y="-5113"/>
                  <a:pt x="944073" y="787"/>
                  <a:pt x="954014" y="18005"/>
                </a:cubicBezTo>
                <a:cubicBezTo>
                  <a:pt x="963955" y="35223"/>
                  <a:pt x="958056" y="57241"/>
                  <a:pt x="940838" y="67182"/>
                </a:cubicBezTo>
                <a:lnTo>
                  <a:pt x="160941" y="517455"/>
                </a:lnTo>
                <a:lnTo>
                  <a:pt x="291942" y="517455"/>
                </a:lnTo>
                <a:cubicBezTo>
                  <a:pt x="311824" y="517455"/>
                  <a:pt x="327942" y="533573"/>
                  <a:pt x="327942" y="553455"/>
                </a:cubicBezTo>
                <a:cubicBezTo>
                  <a:pt x="327942" y="573337"/>
                  <a:pt x="311824" y="589455"/>
                  <a:pt x="291942" y="589455"/>
                </a:cubicBezTo>
                <a:lnTo>
                  <a:pt x="39942" y="589455"/>
                </a:lnTo>
                <a:cubicBezTo>
                  <a:pt x="30001" y="589455"/>
                  <a:pt x="21001" y="585426"/>
                  <a:pt x="14487" y="578911"/>
                </a:cubicBezTo>
                <a:lnTo>
                  <a:pt x="9371" y="566559"/>
                </a:lnTo>
                <a:lnTo>
                  <a:pt x="1232" y="555953"/>
                </a:lnTo>
                <a:cubicBezTo>
                  <a:pt x="-1153" y="547054"/>
                  <a:pt x="-142" y="537245"/>
                  <a:pt x="4828" y="528636"/>
                </a:cubicBezTo>
                <a:lnTo>
                  <a:pt x="130828" y="310398"/>
                </a:lnTo>
                <a:cubicBezTo>
                  <a:pt x="135798" y="301789"/>
                  <a:pt x="143788" y="296009"/>
                  <a:pt x="152688" y="293624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900000" y="3268969"/>
            <a:ext cx="540000" cy="5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932400" y="3301369"/>
            <a:ext cx="475200" cy="475200"/>
          </a:xfrm>
          <a:prstGeom prst="ellipse">
            <a:avLst/>
          </a:prstGeom>
          <a:noFill/>
          <a:ln w="6350" cap="flat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86453" y="3347438"/>
            <a:ext cx="3047355" cy="14327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确保AI生成内容的准确性与专业性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752001" y="3268969"/>
            <a:ext cx="540000" cy="5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784401" y="3301369"/>
            <a:ext cx="475200" cy="475200"/>
          </a:xfrm>
          <a:prstGeom prst="ellipse">
            <a:avLst/>
          </a:prstGeom>
          <a:noFill/>
          <a:ln w="6350" cap="flat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440214" y="3347438"/>
            <a:ext cx="3047355" cy="14327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注重版权与伦理问题，标注AI生成内容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226722" y="1884471"/>
            <a:ext cx="540000" cy="5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7259122" y="1916871"/>
            <a:ext cx="475200" cy="475200"/>
          </a:xfrm>
          <a:prstGeom prst="ellipse">
            <a:avLst/>
          </a:prstGeom>
          <a:noFill/>
          <a:ln w="6350" cap="flat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914935" y="1784268"/>
            <a:ext cx="3047355" cy="14327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结合人工审核与AI辅助的混合工作流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226722" y="4686130"/>
            <a:ext cx="540000" cy="5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7259122" y="4718530"/>
            <a:ext cx="475200" cy="475200"/>
          </a:xfrm>
          <a:prstGeom prst="ellipse">
            <a:avLst/>
          </a:prstGeom>
          <a:noFill/>
          <a:ln w="6350" cap="flat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914935" y="4848679"/>
            <a:ext cx="3047355" cy="14327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持续收集学习数据优化课件设计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4432125" y="1884471"/>
            <a:ext cx="540000" cy="5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4464525" y="1916871"/>
            <a:ext cx="475200" cy="475200"/>
          </a:xfrm>
          <a:prstGeom prst="ellipse">
            <a:avLst/>
          </a:prstGeom>
          <a:noFill/>
          <a:ln w="6350" cap="flat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4363776" y="1991112"/>
            <a:ext cx="672481" cy="2790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1318578" y="1784268"/>
            <a:ext cx="3047355" cy="14327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避免信息过载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4432125" y="4686552"/>
            <a:ext cx="540000" cy="5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4464525" y="4718952"/>
            <a:ext cx="475200" cy="475200"/>
          </a:xfrm>
          <a:prstGeom prst="ellipse">
            <a:avLst/>
          </a:prstGeom>
          <a:noFill/>
          <a:ln w="6350" cap="flat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318578" y="4849101"/>
            <a:ext cx="3047355" cy="143274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维持教学逻辑与认知规律的一致性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3833427" y="3374230"/>
            <a:ext cx="672481" cy="2790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4363776" y="4809736"/>
            <a:ext cx="672481" cy="2790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7163028" y="1976294"/>
            <a:ext cx="672481" cy="2790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0" flipV="0">
            <a:off x="7685711" y="3359325"/>
            <a:ext cx="672481" cy="2790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0" flipV="0">
            <a:off x="7180646" y="4794679"/>
            <a:ext cx="672481" cy="2790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AI课件制作最佳实践</a:t>
            </a:r>
            <a:endParaRPr kumimoji="1" lang="zh-CN" altLang="en-US"/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2185215" cy="2152332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6564978" flipH="0" flipV="0">
            <a:off x="6775911" y="1018123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45000"/>
                    <a:lumOff val="55000"/>
                  </a:schemeClr>
                </a:gs>
                <a:gs pos="32000">
                  <a:schemeClr val="accent1">
                    <a:lumMod val="5000"/>
                    <a:lumOff val="95000"/>
                    <a:alpha val="0"/>
                  </a:schemeClr>
                </a:gs>
                <a:gs pos="70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5794964" y="5962161"/>
            <a:ext cx="4459713" cy="267764"/>
          </a:xfrm>
          <a:prstGeom prst="parallelogram">
            <a:avLst>
              <a:gd name="adj" fmla="val 69789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0">
            <a:off x="2425529" y="1091038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3069131" y="701538"/>
            <a:ext cx="2468701" cy="314311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42210" y="5412350"/>
            <a:ext cx="2334125" cy="40162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alpha val="3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273694" y="5334073"/>
            <a:ext cx="66224" cy="75719"/>
          </a:xfrm>
          <a:prstGeom prst="triangle">
            <a:avLst>
              <a:gd name="adj" fmla="val 19445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674812" y="5334073"/>
            <a:ext cx="66224" cy="75719"/>
          </a:xfrm>
          <a:prstGeom prst="triangle">
            <a:avLst>
              <a:gd name="adj" fmla="val 19445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0800000" flipH="0" flipV="0">
            <a:off x="722805" y="5336453"/>
            <a:ext cx="569119" cy="434273"/>
          </a:xfrm>
          <a:prstGeom prst="trapezoid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97863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59708" y="5412349"/>
            <a:ext cx="295312" cy="31989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441790" y="5412350"/>
            <a:ext cx="2334125" cy="40162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alpha val="3000"/>
                </a:schemeClr>
              </a:gs>
              <a:gs pos="100000">
                <a:schemeClr val="accent1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073274" y="5334073"/>
            <a:ext cx="66224" cy="75719"/>
          </a:xfrm>
          <a:prstGeom prst="triangle">
            <a:avLst>
              <a:gd name="adj" fmla="val 19445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1" flipV="0">
            <a:off x="3474392" y="5334073"/>
            <a:ext cx="66224" cy="75719"/>
          </a:xfrm>
          <a:prstGeom prst="triangle">
            <a:avLst>
              <a:gd name="adj" fmla="val 19445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0800000" flipH="0" flipV="0">
            <a:off x="3522385" y="5336453"/>
            <a:ext cx="569119" cy="434273"/>
          </a:xfrm>
          <a:prstGeom prst="trapezoid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97863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1">
            <a:off x="3659288" y="5412349"/>
            <a:ext cx="295312" cy="319892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74812" y="524714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6953680" flipH="0" flipV="0">
            <a:off x="6870857" y="1134250"/>
            <a:ext cx="4040330" cy="3913471"/>
          </a:xfrm>
          <a:prstGeom prst="ellipse">
            <a:avLst/>
          </a:prstGeom>
          <a:noFill/>
          <a:ln w="47625" cap="sq">
            <a:gradFill>
              <a:gsLst>
                <a:gs pos="0">
                  <a:schemeClr val="accent1">
                    <a:lumMod val="45000"/>
                    <a:lumOff val="55000"/>
                  </a:schemeClr>
                </a:gs>
                <a:gs pos="32000">
                  <a:schemeClr val="accent1">
                    <a:lumMod val="5000"/>
                    <a:lumOff val="95000"/>
                    <a:alpha val="0"/>
                  </a:schemeClr>
                </a:gs>
                <a:gs pos="70000">
                  <a:schemeClr val="accent1">
                    <a:lumMod val="45000"/>
                    <a:lumOff val="55000"/>
                    <a:alpha val="4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1">
            <a:off x="662957" y="4533128"/>
            <a:ext cx="3381572" cy="3779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935610" y="4490827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grpSp>
        <p:nvGrpSpPr>
          <p:cNvPr id="28" name=""/>
          <p:cNvGrpSpPr/>
          <p:nvPr/>
        </p:nvGrpSpPr>
        <p:grpSpPr>
          <a:xfrm>
            <a:off x="3586855" y="4577905"/>
            <a:ext cx="288367" cy="288367"/>
            <a:chOff x="3586855" y="4577905"/>
            <a:chExt cx="288367" cy="288367"/>
          </a:xfrm>
        </p:grpSpPr>
        <p:sp>
          <p:nvSpPr>
            <p:cNvPr id="29" name="标题 1"/>
            <p:cNvSpPr txBox="1"/>
            <p:nvPr/>
          </p:nvSpPr>
          <p:spPr>
            <a:xfrm rot="0" flipH="0" flipV="0">
              <a:off x="3586855" y="4577905"/>
              <a:ext cx="288367" cy="288367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5400000" flipH="0" flipV="0">
              <a:off x="3673532" y="4664955"/>
              <a:ext cx="115013" cy="114266"/>
            </a:xfrm>
            <a:custGeom>
              <a:avLst/>
              <a:gdLst>
                <a:gd name="connsiteX0" fmla="*/ 42862 w 1197255"/>
                <a:gd name="connsiteY0" fmla="*/ 0 h 1189482"/>
                <a:gd name="connsiteX1" fmla="*/ 1131094 w 1197255"/>
                <a:gd name="connsiteY1" fmla="*/ 0 h 1189482"/>
                <a:gd name="connsiteX2" fmla="*/ 1173956 w 1197255"/>
                <a:gd name="connsiteY2" fmla="*/ 42862 h 1189482"/>
                <a:gd name="connsiteX3" fmla="*/ 1131094 w 1197255"/>
                <a:gd name="connsiteY3" fmla="*/ 85725 h 1189482"/>
                <a:gd name="connsiteX4" fmla="*/ 154024 w 1197255"/>
                <a:gd name="connsiteY4" fmla="*/ 85725 h 1189482"/>
                <a:gd name="connsiteX5" fmla="*/ 1184720 w 1197255"/>
                <a:gd name="connsiteY5" fmla="*/ 1116330 h 1189482"/>
                <a:gd name="connsiteX6" fmla="*/ 1184682 w 1197255"/>
                <a:gd name="connsiteY6" fmla="*/ 1176946 h 1189482"/>
                <a:gd name="connsiteX7" fmla="*/ 1154431 w 1197255"/>
                <a:gd name="connsiteY7" fmla="*/ 1189482 h 1189482"/>
                <a:gd name="connsiteX8" fmla="*/ 1124141 w 1197255"/>
                <a:gd name="connsiteY8" fmla="*/ 1177004 h 1189482"/>
                <a:gd name="connsiteX9" fmla="*/ 85725 w 1197255"/>
                <a:gd name="connsiteY9" fmla="*/ 138588 h 1189482"/>
                <a:gd name="connsiteX10" fmla="*/ 85725 w 1197255"/>
                <a:gd name="connsiteY10" fmla="*/ 1130999 h 1189482"/>
                <a:gd name="connsiteX11" fmla="*/ 43053 w 1197255"/>
                <a:gd name="connsiteY11" fmla="*/ 1173861 h 1189482"/>
                <a:gd name="connsiteX12" fmla="*/ 42863 w 1197255"/>
                <a:gd name="connsiteY12" fmla="*/ 1173861 h 1189482"/>
                <a:gd name="connsiteX13" fmla="*/ 0 w 1197255"/>
                <a:gd name="connsiteY13" fmla="*/ 1130999 h 1189482"/>
                <a:gd name="connsiteX14" fmla="*/ 0 w 1197255"/>
                <a:gd name="connsiteY14" fmla="*/ 42862 h 1189482"/>
                <a:gd name="connsiteX15" fmla="*/ 42862 w 1197255"/>
                <a:gd name="connsiteY15" fmla="*/ 0 h 1189482"/>
              </a:gdLst>
              <a:rect l="l" t="t" r="r" b="b"/>
              <a:pathLst>
                <a:path w="1197255" h="1189482">
                  <a:moveTo>
                    <a:pt x="42862" y="0"/>
                  </a:moveTo>
                  <a:lnTo>
                    <a:pt x="1131094" y="0"/>
                  </a:lnTo>
                  <a:cubicBezTo>
                    <a:pt x="1154766" y="0"/>
                    <a:pt x="1173956" y="19190"/>
                    <a:pt x="1173956" y="42862"/>
                  </a:cubicBezTo>
                  <a:cubicBezTo>
                    <a:pt x="1173956" y="66535"/>
                    <a:pt x="1154766" y="85725"/>
                    <a:pt x="1131094" y="85725"/>
                  </a:cubicBezTo>
                  <a:lnTo>
                    <a:pt x="154024" y="85725"/>
                  </a:lnTo>
                  <a:lnTo>
                    <a:pt x="1184720" y="1116330"/>
                  </a:lnTo>
                  <a:cubicBezTo>
                    <a:pt x="1201449" y="1133079"/>
                    <a:pt x="1201432" y="1160218"/>
                    <a:pt x="1184682" y="1176946"/>
                  </a:cubicBezTo>
                  <a:cubicBezTo>
                    <a:pt x="1176655" y="1184964"/>
                    <a:pt x="1165776" y="1189472"/>
                    <a:pt x="1154431" y="1189482"/>
                  </a:cubicBezTo>
                  <a:cubicBezTo>
                    <a:pt x="1143080" y="1189497"/>
                    <a:pt x="1132187" y="1185010"/>
                    <a:pt x="1124141" y="1177004"/>
                  </a:cubicBezTo>
                  <a:lnTo>
                    <a:pt x="85725" y="138588"/>
                  </a:lnTo>
                  <a:lnTo>
                    <a:pt x="85725" y="1130999"/>
                  </a:lnTo>
                  <a:cubicBezTo>
                    <a:pt x="85778" y="1154618"/>
                    <a:pt x="66673" y="1173808"/>
                    <a:pt x="43053" y="1173861"/>
                  </a:cubicBezTo>
                  <a:cubicBezTo>
                    <a:pt x="42990" y="1173861"/>
                    <a:pt x="42926" y="1173861"/>
                    <a:pt x="42863" y="1173861"/>
                  </a:cubicBezTo>
                  <a:cubicBezTo>
                    <a:pt x="19190" y="1173861"/>
                    <a:pt x="0" y="1154671"/>
                    <a:pt x="0" y="1130999"/>
                  </a:cubicBezTo>
                  <a:lnTo>
                    <a:pt x="0" y="42862"/>
                  </a:lnTo>
                  <a:cubicBezTo>
                    <a:pt x="0" y="19190"/>
                    <a:pt x="19190" y="0"/>
                    <a:pt x="42862" y="0"/>
                  </a:cubicBezTo>
                  <a:close/>
                </a:path>
              </a:pathLst>
            </a:custGeom>
            <a:solidFill>
              <a:schemeClr val="accent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1" name="标题 1"/>
          <p:cNvSpPr txBox="1"/>
          <p:nvPr/>
        </p:nvSpPr>
        <p:spPr>
          <a:xfrm rot="0" flipH="0" flipV="0">
            <a:off x="607515" y="1441653"/>
            <a:ext cx="5608387" cy="11540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8800">
                <a:ln w="12700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/>
                <a:ea typeface="Source Han Sans CN Regular"/>
                <a:cs typeface="Source Han Sans CN Regular"/>
              </a:rPr>
              <a:t>202X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1356166" y="5445822"/>
            <a:ext cx="984287" cy="316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4827464" y="5443789"/>
            <a:ext cx="984196" cy="3205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202X.X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2232859" y="5434774"/>
            <a:ext cx="1005791" cy="3386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AiPPT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0" flipV="0">
            <a:off x="4243201" y="5444805"/>
            <a:ext cx="756233" cy="31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0" flipV="0">
            <a:off x="605832" y="2370870"/>
            <a:ext cx="5822876" cy="206549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谢谢大家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第一部分：项目概述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 rot="0" flipH="0" flipV="0">
            <a:off x="2046532" y="3381612"/>
            <a:ext cx="7640833" cy="0"/>
          </a:xfrm>
          <a:prstGeom prst="line">
            <a:avLst/>
          </a:prstGeom>
          <a:noFill/>
          <a:ln w="9525" cap="sq">
            <a:solidFill>
              <a:schemeClr val="tx2">
                <a:lumMod val="60000"/>
                <a:lumOff val="40000"/>
              </a:schemeClr>
            </a:solidFill>
            <a:miter/>
          </a:ln>
        </p:spPr>
      </p:cxnSp>
      <p:sp>
        <p:nvSpPr>
          <p:cNvPr id="4" name="标题 1"/>
          <p:cNvSpPr txBox="1"/>
          <p:nvPr/>
        </p:nvSpPr>
        <p:spPr>
          <a:xfrm rot="0" flipH="0" flipV="0">
            <a:off x="5143467" y="4407330"/>
            <a:ext cx="1906210" cy="172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216000" bIns="3600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建设目标与预期成果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137634" y="2655214"/>
            <a:ext cx="1452796" cy="1452796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641146" y="3127069"/>
            <a:ext cx="445770" cy="50908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46532" y="4407330"/>
            <a:ext cx="1906210" cy="172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216000" bIns="3600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项目背景与意义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046532" y="2655214"/>
            <a:ext cx="1452796" cy="1452796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536240" y="3127066"/>
            <a:ext cx="469964" cy="50908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239258" y="4407330"/>
            <a:ext cx="1906210" cy="172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216000" bIns="3600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项目团队介绍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34569" y="2655214"/>
            <a:ext cx="1452796" cy="1452796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741606" y="3135279"/>
            <a:ext cx="509085" cy="492661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66223" y="1359215"/>
            <a:ext cx="9846853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目录页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封面：AI辅助智慧课程建设项目</a:t>
            </a: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第二部分：智慧课程建设内容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296364" y="2439431"/>
            <a:ext cx="4525701" cy="3447192"/>
          </a:xfrm>
          <a:prstGeom prst="roundRect">
            <a:avLst>
              <a:gd name="adj" fmla="val 3043"/>
            </a:avLst>
          </a:prstGeom>
          <a:blipFill>
            <a:blip r:embed="rId2"/>
            <a:srcRect l="0" t="0" r="0" b="0"/>
            <a:tile tx="0" ty="0" sx="100000" sy="100000" algn="l"/>
          </a:blipFill>
          <a:ln w="38100" cap="sq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088286" y="2439432"/>
            <a:ext cx="4769347" cy="1601960"/>
          </a:xfrm>
          <a:prstGeom prst="roundRect">
            <a:avLst>
              <a:gd name="adj" fmla="val 4500"/>
            </a:avLst>
          </a:prstGeom>
          <a:solidFill>
            <a:schemeClr val="tx1">
              <a:lumMod val="50000"/>
              <a:lumOff val="50000"/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286" y="4284662"/>
            <a:ext cx="4769347" cy="1601960"/>
          </a:xfrm>
          <a:prstGeom prst="roundRect">
            <a:avLst>
              <a:gd name="adj" fmla="val 45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262187" y="2650510"/>
            <a:ext cx="4421546" cy="1205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个性化学习内容设计方案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263420" y="4475040"/>
            <a:ext cx="4419079" cy="1205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智能交互系统应用案例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296364" y="1026482"/>
            <a:ext cx="9561269" cy="11760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智能教学平台功能介绍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课程资源数字化成果展示</a:t>
            </a: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第三部分：建设方法与过程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1000">
                <a:schemeClr val="bg1"/>
              </a:gs>
              <a:gs pos="39429">
                <a:schemeClr val="bg1"/>
              </a:gs>
              <a:gs pos="85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4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60529" t="0" r="1452" b="82"/>
          <a:stretch>
            <a:fillRect/>
          </a:stretch>
        </p:blipFill>
        <p:spPr>
          <a:xfrm rot="0" flipH="0" flipV="0">
            <a:off x="8277270" y="0"/>
            <a:ext cx="3914729" cy="6858000"/>
          </a:xfrm>
          <a:custGeom>
            <a:avLst/>
            <a:gdLst/>
            <a:rect l="l" t="t" r="r" b="b"/>
            <a:pathLst>
              <a:path w="3914729" h="6858000">
                <a:moveTo>
                  <a:pt x="0" y="0"/>
                </a:moveTo>
                <a:lnTo>
                  <a:pt x="3914729" y="0"/>
                </a:lnTo>
                <a:lnTo>
                  <a:pt x="3914729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1527967" y="1924595"/>
            <a:ext cx="6024563" cy="1703698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 rot="0" flipH="0" flipV="0">
            <a:off x="1551235" y="1924594"/>
            <a:ext cx="0" cy="1703698"/>
          </a:xfrm>
          <a:prstGeom prst="line">
            <a:avLst/>
          </a:prstGeom>
          <a:noFill/>
          <a:ln w="50800" cap="sq">
            <a:solidFill>
              <a:schemeClr val="accent1"/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 rot="0" flipH="0" flipV="0">
            <a:off x="1523207" y="3929975"/>
            <a:ext cx="2913062" cy="2097826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639469" y="3929975"/>
            <a:ext cx="2913062" cy="2097826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755731" y="3929975"/>
            <a:ext cx="2913062" cy="2097826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190500" dir="0" sx="102000" sy="102000" kx="0" ky="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771978" y="2113867"/>
            <a:ext cx="5612741" cy="13251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团队协作机制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rot="0" flipH="0" flipV="0">
            <a:off x="2869452" y="4720905"/>
            <a:ext cx="220573" cy="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</p:cxnSp>
      <p:sp>
        <p:nvSpPr>
          <p:cNvPr id="11" name="标题 1"/>
          <p:cNvSpPr txBox="1"/>
          <p:nvPr/>
        </p:nvSpPr>
        <p:spPr>
          <a:xfrm rot="0" flipH="0" flipV="0">
            <a:off x="2044746" y="4868841"/>
            <a:ext cx="1869985" cy="9604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迭代优化过程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 rot="0" flipH="0" flipV="0">
            <a:off x="5985714" y="4720905"/>
            <a:ext cx="220573" cy="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</p:cxnSp>
      <p:sp>
        <p:nvSpPr>
          <p:cNvPr id="13" name="标题 1"/>
          <p:cNvSpPr txBox="1"/>
          <p:nvPr/>
        </p:nvSpPr>
        <p:spPr>
          <a:xfrm rot="0" flipH="0" flipV="0">
            <a:off x="5161008" y="4868841"/>
            <a:ext cx="1869985" cy="9604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技术融合应用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 rot="0" flipH="0" flipV="0">
            <a:off x="9101976" y="4720905"/>
            <a:ext cx="220573" cy="0"/>
          </a:xfrm>
          <a:prstGeom prst="line">
            <a:avLst/>
          </a:prstGeom>
          <a:noFill/>
          <a:ln w="34925" cap="rnd">
            <a:solidFill>
              <a:schemeClr val="accent1"/>
            </a:solidFill>
            <a:round/>
          </a:ln>
        </p:spPr>
      </p:cxnSp>
      <p:sp>
        <p:nvSpPr>
          <p:cNvPr id="15" name="标题 1"/>
          <p:cNvSpPr txBox="1"/>
          <p:nvPr/>
        </p:nvSpPr>
        <p:spPr>
          <a:xfrm rot="0" flipH="0" flipV="0">
            <a:off x="8277270" y="4868841"/>
            <a:ext cx="1869985" cy="9604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学习者中心的实践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542760" y="4142083"/>
            <a:ext cx="876300" cy="355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659021" y="4142083"/>
            <a:ext cx="876300" cy="355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773873" y="4142083"/>
            <a:ext cx="876300" cy="355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0" flipV="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 flipH="0" flipV="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顶层设计与规划</a:t>
            </a: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-4670" y="-7796"/>
            <a:ext cx="12192000" cy="686579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3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83000">
                <a:schemeClr val="tx1">
                  <a:lumMod val="75000"/>
                  <a:lumOff val="25000"/>
                  <a:alpha val="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88517" y="-7797"/>
            <a:ext cx="3084895" cy="3038474"/>
          </a:xfrm>
          <a:prstGeom prst="parallelogram">
            <a:avLst>
              <a:gd name="adj" fmla="val 39946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73000"/>
                </a:schemeClr>
              </a:gs>
              <a:gs pos="100000">
                <a:schemeClr val="accent1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gradFill>
              <a:gsLst>
                <a:gs pos="1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100000"/>
                  </a:schemeClr>
                </a:gs>
              </a:gsLst>
              <a:lin ang="16200000" scaled="0"/>
            </a:gradFill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13995" y="4931053"/>
            <a:ext cx="4420683" cy="35927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70000"/>
                </a:schemeClr>
              </a:gs>
            </a:gsLst>
            <a:lin ang="10800000" scaled="0"/>
          </a:gradFill>
          <a:ln w="12700" cap="sq">
            <a:gradFill>
              <a:gsLst>
                <a:gs pos="4300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867655" y="1174786"/>
            <a:ext cx="4040330" cy="3913471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1" flipV="1">
            <a:off x="7111807" y="5468281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6739376" y="5732998"/>
            <a:ext cx="4459713" cy="87427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784255" y="6256375"/>
            <a:ext cx="4459713" cy="116679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0">
            <a:off x="490738" y="5824016"/>
            <a:ext cx="4420683" cy="253690"/>
          </a:xfrm>
          <a:prstGeom prst="parallelogram">
            <a:avLst>
              <a:gd name="adj" fmla="val 55896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381000" dir="16200000" sx="100000" sy="100000" kx="0" ky="0" algn="b" rotWithShape="0">
              <a:srgbClr val="A6B3C6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686082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0942586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9089" y="814947"/>
            <a:ext cx="319811" cy="315353"/>
          </a:xfrm>
          <a:prstGeom prst="parallelogram">
            <a:avLst>
              <a:gd name="adj" fmla="val 5288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9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0">
            <a:off x="2646222" y="1396100"/>
            <a:ext cx="2040249" cy="74758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0">
            <a:off x="3539483" y="1257212"/>
            <a:ext cx="2468701" cy="58056"/>
          </a:xfrm>
          <a:prstGeom prst="parallelogram">
            <a:avLst>
              <a:gd name="adj" fmla="val 69789"/>
            </a:avLst>
          </a:prstGeom>
          <a:gradFill>
            <a:gsLst>
              <a:gs pos="1000">
                <a:schemeClr val="accent1">
                  <a:lumMod val="60000"/>
                  <a:lumOff val="40000"/>
                  <a:alpha val="50000"/>
                </a:schemeClr>
              </a:gs>
              <a:gs pos="95000">
                <a:schemeClr val="accent1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12700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96799" y="340360"/>
            <a:ext cx="2914571" cy="282658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006FEA">
                        <a:alpha val="100000"/>
                      </a:srgbClr>
                    </a:gs>
                    <a:gs pos="44000">
                      <a:srgbClr val="C8E2FF">
                        <a:alpha val="100000"/>
                      </a:srgbClr>
                    </a:gs>
                    <a:gs pos="95000">
                      <a:srgbClr val="006FEA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88415" y="3062594"/>
            <a:ext cx="5716600" cy="172875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第四部分：项目实施阶段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1">
            <a:off x="616844" y="5023487"/>
            <a:ext cx="3861418" cy="53648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  <a:effectLst>
            <a:outerShdw dist="0" blurRad="317500" dir="0" sx="102000" sy="102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89497" y="5060471"/>
            <a:ext cx="2939612" cy="4625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832578" y="5121565"/>
            <a:ext cx="340335" cy="340335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0" flipV="0">
            <a:off x="3934876" y="5224303"/>
            <a:ext cx="135740" cy="134859"/>
          </a:xfrm>
          <a:custGeom>
            <a:avLst/>
            <a:gdLst>
              <a:gd name="connsiteX0" fmla="*/ 42862 w 1197255"/>
              <a:gd name="connsiteY0" fmla="*/ 0 h 1189482"/>
              <a:gd name="connsiteX1" fmla="*/ 1131094 w 1197255"/>
              <a:gd name="connsiteY1" fmla="*/ 0 h 1189482"/>
              <a:gd name="connsiteX2" fmla="*/ 1173956 w 1197255"/>
              <a:gd name="connsiteY2" fmla="*/ 42862 h 1189482"/>
              <a:gd name="connsiteX3" fmla="*/ 1131094 w 1197255"/>
              <a:gd name="connsiteY3" fmla="*/ 85725 h 1189482"/>
              <a:gd name="connsiteX4" fmla="*/ 154024 w 1197255"/>
              <a:gd name="connsiteY4" fmla="*/ 85725 h 1189482"/>
              <a:gd name="connsiteX5" fmla="*/ 1184720 w 1197255"/>
              <a:gd name="connsiteY5" fmla="*/ 1116330 h 1189482"/>
              <a:gd name="connsiteX6" fmla="*/ 1184682 w 1197255"/>
              <a:gd name="connsiteY6" fmla="*/ 1176946 h 1189482"/>
              <a:gd name="connsiteX7" fmla="*/ 1154431 w 1197255"/>
              <a:gd name="connsiteY7" fmla="*/ 1189482 h 1189482"/>
              <a:gd name="connsiteX8" fmla="*/ 1124141 w 1197255"/>
              <a:gd name="connsiteY8" fmla="*/ 1177004 h 1189482"/>
              <a:gd name="connsiteX9" fmla="*/ 85725 w 1197255"/>
              <a:gd name="connsiteY9" fmla="*/ 138588 h 1189482"/>
              <a:gd name="connsiteX10" fmla="*/ 85725 w 1197255"/>
              <a:gd name="connsiteY10" fmla="*/ 1130999 h 1189482"/>
              <a:gd name="connsiteX11" fmla="*/ 43053 w 1197255"/>
              <a:gd name="connsiteY11" fmla="*/ 1173861 h 1189482"/>
              <a:gd name="connsiteX12" fmla="*/ 42863 w 1197255"/>
              <a:gd name="connsiteY12" fmla="*/ 1173861 h 1189482"/>
              <a:gd name="connsiteX13" fmla="*/ 0 w 1197255"/>
              <a:gd name="connsiteY13" fmla="*/ 1130999 h 1189482"/>
              <a:gd name="connsiteX14" fmla="*/ 0 w 1197255"/>
              <a:gd name="connsiteY14" fmla="*/ 42862 h 1189482"/>
              <a:gd name="connsiteX15" fmla="*/ 42862 w 1197255"/>
              <a:gd name="connsiteY15" fmla="*/ 0 h 1189482"/>
            </a:gdLst>
            <a:rect l="l" t="t" r="r" b="b"/>
            <a:pathLst>
              <a:path w="1197255" h="1189482">
                <a:moveTo>
                  <a:pt x="42862" y="0"/>
                </a:moveTo>
                <a:lnTo>
                  <a:pt x="1131094" y="0"/>
                </a:lnTo>
                <a:cubicBezTo>
                  <a:pt x="1154766" y="0"/>
                  <a:pt x="1173956" y="19190"/>
                  <a:pt x="1173956" y="42862"/>
                </a:cubicBezTo>
                <a:cubicBezTo>
                  <a:pt x="1173956" y="66535"/>
                  <a:pt x="1154766" y="85725"/>
                  <a:pt x="1131094" y="85725"/>
                </a:cubicBezTo>
                <a:lnTo>
                  <a:pt x="154024" y="85725"/>
                </a:lnTo>
                <a:lnTo>
                  <a:pt x="1184720" y="1116330"/>
                </a:lnTo>
                <a:cubicBezTo>
                  <a:pt x="1201449" y="1133079"/>
                  <a:pt x="1201432" y="1160218"/>
                  <a:pt x="1184682" y="1176946"/>
                </a:cubicBezTo>
                <a:cubicBezTo>
                  <a:pt x="1176655" y="1184964"/>
                  <a:pt x="1165776" y="1189472"/>
                  <a:pt x="1154431" y="1189482"/>
                </a:cubicBezTo>
                <a:cubicBezTo>
                  <a:pt x="1143080" y="1189497"/>
                  <a:pt x="1132187" y="1185010"/>
                  <a:pt x="1124141" y="1177004"/>
                </a:cubicBezTo>
                <a:lnTo>
                  <a:pt x="85725" y="138588"/>
                </a:lnTo>
                <a:lnTo>
                  <a:pt x="85725" y="1130999"/>
                </a:lnTo>
                <a:cubicBezTo>
                  <a:pt x="85778" y="1154618"/>
                  <a:pt x="66673" y="1173808"/>
                  <a:pt x="43053" y="1173861"/>
                </a:cubicBezTo>
                <a:cubicBezTo>
                  <a:pt x="42990" y="1173861"/>
                  <a:pt x="42926" y="1173861"/>
                  <a:pt x="42863" y="1173861"/>
                </a:cubicBezTo>
                <a:cubicBezTo>
                  <a:pt x="19190" y="1173861"/>
                  <a:pt x="0" y="1154671"/>
                  <a:pt x="0" y="1130999"/>
                </a:cubicBezTo>
                <a:lnTo>
                  <a:pt x="0" y="42862"/>
                </a:lnTo>
                <a:cubicBezTo>
                  <a:pt x="0" y="19190"/>
                  <a:pt x="19190" y="0"/>
                  <a:pt x="4286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04716" y="543290"/>
            <a:ext cx="1901045" cy="23606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1" flipV="0">
            <a:off x="679006" y="2251820"/>
            <a:ext cx="1040823" cy="3498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40000">
                <a:schemeClr val="accent1">
                  <a:lumMod val="40000"/>
                  <a:lumOff val="60000"/>
                </a:schemeClr>
              </a:gs>
              <a:gs pos="90000">
                <a:schemeClr val="bg1"/>
              </a:gs>
            </a:gsLst>
            <a:lin ang="18900000" scaled="0"/>
          </a:gradFill>
          <a:ln cap="sq">
            <a:noFill/>
          </a:ln>
          <a:effectLst>
            <a:outerShdw dist="101600" blurRad="139700" dir="5400000" sx="100000" sy="100000" kx="0" ky="0" algn="t" rotWithShape="0">
              <a:srgbClr val="000000">
                <a:alpha val="35000"/>
              </a:srgbClr>
            </a:outerShdw>
          </a:effectLst>
        </p:spPr>
        <p:txBody>
          <a:bodyPr vert="horz" wrap="square" lIns="68373" tIns="34186" rIns="68373" bIns="3418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4185" y="2293938"/>
            <a:ext cx="990465" cy="26562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006FEA"/>
      </a:accent1>
      <a:accent2>
        <a:srgbClr val="00B0F0"/>
      </a:accent2>
      <a:accent3>
        <a:srgbClr val="0009C0"/>
      </a:accent3>
      <a:accent4>
        <a:srgbClr val="42BA97"/>
      </a:accent4>
      <a:accent5>
        <a:srgbClr val="E02378"/>
      </a:accent5>
      <a:accent6>
        <a:srgbClr val="3952CD"/>
      </a:accent6>
      <a:hlink>
        <a:srgbClr val="6EAC1C"/>
      </a:hlink>
      <a:folHlink>
        <a:srgbClr val="B26B0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